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3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media/image1.png" ContentType="image/png"/>
  <Override PartName="/ppt/media/image2.png" ContentType="image/png"/>
  <Override PartName="/ppt/slideLayouts/slideLayout3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_rels/slideLayout31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32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3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34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35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36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25.xml.rels" ContentType="application/vnd.openxmlformats-package.relationships+xml"/>
  <Override PartName="/ppt/slideLayouts/_rels/slideLayout26.xml.rels" ContentType="application/vnd.openxmlformats-package.relationships+xml"/>
  <Override PartName="/ppt/slideLayouts/_rels/slideLayout27.xml.rels" ContentType="application/vnd.openxmlformats-package.relationships+xml"/>
  <Override PartName="/ppt/slideLayouts/_rels/slideLayout28.xml.rels" ContentType="application/vnd.openxmlformats-package.relationships+xml"/>
  <Override PartName="/ppt/slideLayouts/_rels/slideLayout29.xml.rels" ContentType="application/vnd.openxmlformats-package.relationships+xml"/>
  <Override PartName="/ppt/slideLayouts/_rels/slideLayout30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9.xml.rels" ContentType="application/vnd.openxmlformats-package.relationships+xml"/>
  <Override PartName="/ppt/slides/_rels/slide10.xml.rels" ContentType="application/vnd.openxmlformats-package.relationships+xml"/>
  <Override PartName="/ppt/presProps.xml" ContentType="application/vnd.openxmlformats-officedocument.presentationml.presPro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  <p:sldMasterId id="2147483674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</p:sldIdLst>
  <p:sldSz cx="9144000" cy="685800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9" Type="http://schemas.openxmlformats.org/officeDocument/2006/relationships/slide" Target="slides/slide5.xml"/><Relationship Id="rId10" Type="http://schemas.openxmlformats.org/officeDocument/2006/relationships/slide" Target="slides/slide6.xml"/><Relationship Id="rId11" Type="http://schemas.openxmlformats.org/officeDocument/2006/relationships/slide" Target="slides/slide7.xml"/><Relationship Id="rId12" Type="http://schemas.openxmlformats.org/officeDocument/2006/relationships/slide" Target="slides/slide8.xml"/><Relationship Id="rId13" Type="http://schemas.openxmlformats.org/officeDocument/2006/relationships/slide" Target="slides/slide9.xml"/><Relationship Id="rId14" Type="http://schemas.openxmlformats.org/officeDocument/2006/relationships/slide" Target="slides/slide10.xml"/><Relationship Id="rId15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0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8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1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2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3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4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5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2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4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6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9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3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3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4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5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3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8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9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3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3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3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6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3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9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0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1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3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4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5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6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7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8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8.xml"/><Relationship Id="rId9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4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5.xml"/><Relationship Id="rId14" Type="http://schemas.openxmlformats.org/officeDocument/2006/relationships/slideLayout" Target="../slideLayouts/slideLayout36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0" name="Connecteur droit 7"/>
          <p:cNvCxnSpPr/>
          <p:nvPr/>
        </p:nvCxnSpPr>
        <p:spPr>
          <a:xfrm flipV="1">
            <a:off x="0" y="0"/>
            <a:ext cx="1080" cy="6859080"/>
          </a:xfrm>
          <a:prstGeom prst="straightConnector1">
            <a:avLst/>
          </a:prstGeom>
          <a:ln w="76200">
            <a:solidFill>
              <a:srgbClr val="00b050"/>
            </a:solidFill>
            <a:round/>
          </a:ln>
        </p:spPr>
      </p:cxnSp>
      <p:sp>
        <p:nvSpPr>
          <p:cNvPr id="1" name="ZoneTexte 8"/>
          <p:cNvSpPr/>
          <p:nvPr/>
        </p:nvSpPr>
        <p:spPr>
          <a:xfrm>
            <a:off x="39240" y="346320"/>
            <a:ext cx="848088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" name="Rectangle 9"/>
          <p:cNvSpPr/>
          <p:nvPr/>
        </p:nvSpPr>
        <p:spPr>
          <a:xfrm>
            <a:off x="7933680" y="0"/>
            <a:ext cx="1209240" cy="32364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</a:t>
            </a:r>
            <a:r>
              <a:rPr b="0" lang="fr-FR" sz="1600" spc="-1" strike="noStrike">
                <a:solidFill>
                  <a:schemeClr val="lt1"/>
                </a:solidFill>
                <a:latin typeface="Calibri"/>
                <a:ea typeface="DejaVu Sans"/>
              </a:rPr>
              <a:t>109</a:t>
            </a:r>
            <a:endParaRPr b="0" lang="fr-FR" sz="1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39240" y="0"/>
            <a:ext cx="7848720" cy="32364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8400" cy="358920"/>
          </a:xfrm>
          <a:prstGeom prst="rect">
            <a:avLst/>
          </a:prstGeom>
          <a:ln w="0">
            <a:noFill/>
          </a:ln>
        </p:spPr>
      </p:pic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solidFill>
                  <a:srgbClr val="000000"/>
                </a:solidFill>
                <a:latin typeface="Arial"/>
              </a:rPr>
              <a:t>Cliquez pour éditer le format du texte-titre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</a:rPr>
              <a:t>Cliquez pour éditer le format du plan de texte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solidFill>
                  <a:srgbClr val="000000"/>
                </a:solidFill>
                <a:latin typeface="Arial"/>
              </a:rPr>
              <a:t>Second niveau de plan</a:t>
            </a:r>
            <a:endParaRPr b="0" lang="fr-FR" sz="2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Troisième niveau de plan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Quatrième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Cinquième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Sixième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Septième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3" name="Connecteur droit 7"/>
          <p:cNvCxnSpPr/>
          <p:nvPr/>
        </p:nvCxnSpPr>
        <p:spPr>
          <a:xfrm flipV="1">
            <a:off x="0" y="0"/>
            <a:ext cx="1080" cy="6859080"/>
          </a:xfrm>
          <a:prstGeom prst="straightConnector1">
            <a:avLst/>
          </a:prstGeom>
          <a:ln w="76200">
            <a:solidFill>
              <a:srgbClr val="00b050"/>
            </a:solidFill>
            <a:round/>
          </a:ln>
        </p:spPr>
      </p:cxnSp>
      <p:sp>
        <p:nvSpPr>
          <p:cNvPr id="44" name="ZoneTexte 8"/>
          <p:cNvSpPr/>
          <p:nvPr/>
        </p:nvSpPr>
        <p:spPr>
          <a:xfrm>
            <a:off x="39240" y="346320"/>
            <a:ext cx="848088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" name="Rectangle 9"/>
          <p:cNvSpPr/>
          <p:nvPr/>
        </p:nvSpPr>
        <p:spPr>
          <a:xfrm>
            <a:off x="7933680" y="0"/>
            <a:ext cx="1209240" cy="32364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</a:t>
            </a:r>
            <a:r>
              <a:rPr b="0" lang="fr-FR" sz="1600" spc="-1" strike="noStrike">
                <a:solidFill>
                  <a:schemeClr val="lt1"/>
                </a:solidFill>
                <a:latin typeface="Calibri"/>
                <a:ea typeface="DejaVu Sans"/>
              </a:rPr>
              <a:t>109</a:t>
            </a:r>
            <a:endParaRPr b="0" lang="fr-FR" sz="1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6" name="Rectangle 10"/>
          <p:cNvSpPr/>
          <p:nvPr/>
        </p:nvSpPr>
        <p:spPr>
          <a:xfrm>
            <a:off x="39240" y="0"/>
            <a:ext cx="7848720" cy="32364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7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8400" cy="358920"/>
          </a:xfrm>
          <a:prstGeom prst="rect">
            <a:avLst/>
          </a:prstGeom>
          <a:ln w="0">
            <a:noFill/>
          </a:ln>
        </p:spPr>
      </p:pic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solidFill>
                  <a:srgbClr val="000000"/>
                </a:solidFill>
                <a:latin typeface="Arial"/>
              </a:rPr>
              <a:t>Cliquez pour éditer le format du texte-titre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</a:rPr>
              <a:t>Cliquez pour éditer le format du plan de texte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solidFill>
                  <a:srgbClr val="000000"/>
                </a:solidFill>
                <a:latin typeface="Arial"/>
              </a:rPr>
              <a:t>Second niveau de plan</a:t>
            </a:r>
            <a:endParaRPr b="0" lang="fr-FR" sz="2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Troisième niveau de plan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Quatrième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Cinquième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Sixième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Septième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6" name="Connecteur droit 7"/>
          <p:cNvCxnSpPr/>
          <p:nvPr/>
        </p:nvCxnSpPr>
        <p:spPr>
          <a:xfrm flipV="1">
            <a:off x="0" y="0"/>
            <a:ext cx="1080" cy="6859080"/>
          </a:xfrm>
          <a:prstGeom prst="straightConnector1">
            <a:avLst/>
          </a:prstGeom>
          <a:ln w="76200">
            <a:solidFill>
              <a:srgbClr val="00b050"/>
            </a:solidFill>
            <a:round/>
          </a:ln>
        </p:spPr>
      </p:cxnSp>
      <p:sp>
        <p:nvSpPr>
          <p:cNvPr id="87" name="ZoneTexte 8"/>
          <p:cNvSpPr/>
          <p:nvPr/>
        </p:nvSpPr>
        <p:spPr>
          <a:xfrm>
            <a:off x="39240" y="346320"/>
            <a:ext cx="848088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8" name="Rectangle 9"/>
          <p:cNvSpPr/>
          <p:nvPr/>
        </p:nvSpPr>
        <p:spPr>
          <a:xfrm>
            <a:off x="7933680" y="0"/>
            <a:ext cx="1209240" cy="32364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</a:t>
            </a:r>
            <a:r>
              <a:rPr b="0" lang="fr-FR" sz="1600" spc="-1" strike="noStrike">
                <a:solidFill>
                  <a:schemeClr val="lt1"/>
                </a:solidFill>
                <a:latin typeface="Calibri"/>
                <a:ea typeface="DejaVu Sans"/>
              </a:rPr>
              <a:t>109</a:t>
            </a:r>
            <a:endParaRPr b="0" lang="fr-FR" sz="1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9" name="Rectangle 10"/>
          <p:cNvSpPr/>
          <p:nvPr/>
        </p:nvSpPr>
        <p:spPr>
          <a:xfrm>
            <a:off x="39240" y="0"/>
            <a:ext cx="7848720" cy="32364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90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8400" cy="358920"/>
          </a:xfrm>
          <a:prstGeom prst="rect">
            <a:avLst/>
          </a:prstGeom>
          <a:ln w="0">
            <a:noFill/>
          </a:ln>
        </p:spPr>
      </p:pic>
      <p:sp>
        <p:nvSpPr>
          <p:cNvPr id="9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solidFill>
                  <a:srgbClr val="000000"/>
                </a:solidFill>
                <a:latin typeface="Arial"/>
              </a:rPr>
              <a:t>Cliquez pour éditer le format du texte-titre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</a:rPr>
              <a:t>Cliquez pour éditer le format du plan de texte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solidFill>
                  <a:srgbClr val="000000"/>
                </a:solidFill>
                <a:latin typeface="Arial"/>
              </a:rPr>
              <a:t>Second niveau de plan</a:t>
            </a:r>
            <a:endParaRPr b="0" lang="fr-FR" sz="2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Troisième niveau de plan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Quatrième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Cinquième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Sixième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Septième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5800" cy="5403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/>
          </a:bodyPr>
          <a:p>
            <a:pPr indent="0" algn="ctr">
              <a:buNone/>
            </a:pP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0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760" cy="3668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>
              <a:spcBef>
                <a:spcPts val="1417"/>
              </a:spcBef>
              <a:buNone/>
            </a:pP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1" name="Espace réservé du texte 2"/>
          <p:cNvSpPr/>
          <p:nvPr/>
        </p:nvSpPr>
        <p:spPr>
          <a:xfrm>
            <a:off x="195480" y="1322640"/>
            <a:ext cx="8318880" cy="4853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rmAutofit/>
          </a:bodyPr>
          <a:p>
            <a:pPr algn="ctr">
              <a:lnSpc>
                <a:spcPct val="90000"/>
              </a:lnSpc>
              <a:spcBef>
                <a:spcPts val="1001"/>
              </a:spcBef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  <a:ea typeface="DejaVu Sans"/>
              </a:rPr>
              <a:t>1/8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2" name="Rectangle 5"/>
          <p:cNvSpPr/>
          <p:nvPr/>
        </p:nvSpPr>
        <p:spPr>
          <a:xfrm>
            <a:off x="0" y="330120"/>
            <a:ext cx="9142920" cy="65268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3" name="ZoneTexte 6"/>
          <p:cNvSpPr/>
          <p:nvPr/>
        </p:nvSpPr>
        <p:spPr>
          <a:xfrm>
            <a:off x="1620000" y="1800000"/>
            <a:ext cx="5759280" cy="3440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endParaRPr b="0" lang="fr-FR" sz="2800" spc="-1" strike="noStrike">
              <a:solidFill>
                <a:srgbClr val="000000"/>
              </a:solidFill>
              <a:latin typeface="Arial"/>
            </a:endParaRPr>
          </a:p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r>
              <a:rPr b="1" lang="fr-FR" sz="3200" spc="-1" strike="noStrike">
                <a:solidFill>
                  <a:srgbClr val="ffffff"/>
                </a:solidFill>
                <a:latin typeface="Calibri"/>
                <a:ea typeface="DejaVu Sans"/>
              </a:rPr>
              <a:t>CE2 : Je sais additionner en ligne.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r>
              <a:rPr b="1" lang="fr-FR" sz="3200" spc="-1" strike="noStrike">
                <a:solidFill>
                  <a:srgbClr val="ffffff"/>
                </a:solidFill>
                <a:latin typeface="Calibri"/>
                <a:ea typeface="DejaVu Sans"/>
              </a:rPr>
              <a:t>CM1 : Je sais additionner et soustraire des nombres décimaux.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34" name="Image 7" descr=""/>
          <p:cNvPicPr/>
          <p:nvPr/>
        </p:nvPicPr>
        <p:blipFill>
          <a:blip r:embed="rId1"/>
          <a:stretch/>
        </p:blipFill>
        <p:spPr>
          <a:xfrm>
            <a:off x="3654360" y="571320"/>
            <a:ext cx="1834200" cy="126504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0760" cy="3668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1/6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1" name=""/>
          <p:cNvSpPr/>
          <p:nvPr/>
        </p:nvSpPr>
        <p:spPr>
          <a:xfrm flipV="1">
            <a:off x="450252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90000" bIns="90000" anchor="t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2" name="ZoneTexte 102"/>
          <p:cNvSpPr/>
          <p:nvPr/>
        </p:nvSpPr>
        <p:spPr>
          <a:xfrm>
            <a:off x="4671000" y="909000"/>
            <a:ext cx="378864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88,75 – 34,58 = …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3" name="ZoneTexte 103"/>
          <p:cNvSpPr/>
          <p:nvPr/>
        </p:nvSpPr>
        <p:spPr>
          <a:xfrm>
            <a:off x="4671000" y="1809000"/>
            <a:ext cx="4565880" cy="699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89 – 35 = …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4" name="ZoneTexte 104"/>
          <p:cNvSpPr/>
          <p:nvPr/>
        </p:nvSpPr>
        <p:spPr>
          <a:xfrm>
            <a:off x="6687720" y="1809000"/>
            <a:ext cx="105192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54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5" name="Rectangle 35"/>
          <p:cNvSpPr/>
          <p:nvPr/>
        </p:nvSpPr>
        <p:spPr>
          <a:xfrm>
            <a:off x="4735440" y="4322520"/>
            <a:ext cx="539640" cy="129060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 </a:t>
            </a:r>
            <a:endParaRPr b="0" lang="fr-FR" sz="195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195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</a:t>
            </a: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-</a:t>
            </a:r>
            <a:endParaRPr b="0" lang="fr-FR" sz="195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6" name="Rectangle 36"/>
          <p:cNvSpPr/>
          <p:nvPr/>
        </p:nvSpPr>
        <p:spPr>
          <a:xfrm>
            <a:off x="5994360" y="3602520"/>
            <a:ext cx="719640" cy="71964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4400" spc="-1" strike="noStrike">
                <a:solidFill>
                  <a:srgbClr val="c00000"/>
                </a:solidFill>
                <a:latin typeface="Aptos"/>
                <a:ea typeface="DejaVu Sans"/>
              </a:rPr>
              <a:t>D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7" name="Rectangle 37"/>
          <p:cNvSpPr/>
          <p:nvPr/>
        </p:nvSpPr>
        <p:spPr>
          <a:xfrm>
            <a:off x="6715440" y="3602520"/>
            <a:ext cx="719640" cy="71964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4400" spc="-1" strike="noStrike">
                <a:solidFill>
                  <a:srgbClr val="0070c0"/>
                </a:solidFill>
                <a:latin typeface="Aptos"/>
                <a:ea typeface="DejaVu Sans"/>
              </a:rPr>
              <a:t>U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8" name="Rectangle 38"/>
          <p:cNvSpPr/>
          <p:nvPr/>
        </p:nvSpPr>
        <p:spPr>
          <a:xfrm>
            <a:off x="5995080" y="4322520"/>
            <a:ext cx="719640" cy="129168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</a:t>
            </a: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8</a:t>
            </a:r>
            <a:endParaRPr b="0" lang="fr-FR" sz="195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195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</a:t>
            </a: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3</a:t>
            </a:r>
            <a:endParaRPr b="0" lang="fr-FR" sz="195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9" name="Rectangle 39"/>
          <p:cNvSpPr/>
          <p:nvPr/>
        </p:nvSpPr>
        <p:spPr>
          <a:xfrm>
            <a:off x="6715080" y="4322520"/>
            <a:ext cx="719280" cy="129168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</a:t>
            </a: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8 </a:t>
            </a:r>
            <a:endParaRPr b="0" lang="fr-FR" sz="195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195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</a:t>
            </a: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4</a:t>
            </a:r>
            <a:endParaRPr b="0" lang="fr-FR" sz="195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0" name="Rectangle 40"/>
          <p:cNvSpPr/>
          <p:nvPr/>
        </p:nvSpPr>
        <p:spPr>
          <a:xfrm>
            <a:off x="7435440" y="3602520"/>
            <a:ext cx="719640" cy="71964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29160" tIns="45000" bIns="45000" anchor="t">
            <a:noAutofit/>
          </a:bodyPr>
          <a:p>
            <a:pPr algn="ctr">
              <a:lnSpc>
                <a:spcPct val="100000"/>
              </a:lnSpc>
            </a:pPr>
            <a:r>
              <a:rPr b="1" lang="fr-FR" sz="1050" spc="-1" strike="noStrike">
                <a:solidFill>
                  <a:srgbClr val="747474"/>
                </a:solidFill>
                <a:latin typeface="Aptos"/>
                <a:ea typeface="DejaVu Sans"/>
              </a:rPr>
              <a:t>dixièmes</a:t>
            </a:r>
            <a:endParaRPr b="0" lang="fr-FR" sz="105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1" name="Rectangle 41"/>
          <p:cNvSpPr/>
          <p:nvPr/>
        </p:nvSpPr>
        <p:spPr>
          <a:xfrm>
            <a:off x="8149320" y="3606480"/>
            <a:ext cx="791640" cy="71964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29160" tIns="45000" bIns="45000" anchor="t">
            <a:noAutofit/>
          </a:bodyPr>
          <a:p>
            <a:pPr algn="ctr">
              <a:lnSpc>
                <a:spcPct val="100000"/>
              </a:lnSpc>
            </a:pPr>
            <a:r>
              <a:rPr b="1" lang="fr-FR" sz="1050" spc="-1" strike="noStrike">
                <a:solidFill>
                  <a:srgbClr val="747474"/>
                </a:solidFill>
                <a:latin typeface="Aptos"/>
                <a:ea typeface="DejaVu Sans"/>
              </a:rPr>
              <a:t>centièmes</a:t>
            </a:r>
            <a:endParaRPr b="0" lang="fr-FR" sz="105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2" name="Rectangle 46"/>
          <p:cNvSpPr/>
          <p:nvPr/>
        </p:nvSpPr>
        <p:spPr>
          <a:xfrm>
            <a:off x="7436160" y="4322520"/>
            <a:ext cx="719640" cy="129168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</a:t>
            </a: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7</a:t>
            </a:r>
            <a:endParaRPr b="0" lang="fr-FR" sz="195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195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</a:t>
            </a: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5 </a:t>
            </a:r>
            <a:endParaRPr b="0" lang="fr-FR" sz="195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3" name="ZoneTexte 105"/>
          <p:cNvSpPr/>
          <p:nvPr/>
        </p:nvSpPr>
        <p:spPr>
          <a:xfrm>
            <a:off x="7255440" y="4174200"/>
            <a:ext cx="69588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Aptos"/>
                <a:ea typeface="DejaVu Sans"/>
              </a:rPr>
              <a:t>,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414" name="ZoneTexte 106"/>
              <p:cNvSpPr txBox="1"/>
              <p:nvPr/>
            </p:nvSpPr>
            <p:spPr>
              <a:xfrm>
                <a:off x="7520760" y="3921840"/>
                <a:ext cx="551160" cy="36972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1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=</m:t>
                    </m:r>
                    <m:r>
                      <m:t xml:space="preserve">0,1</m:t>
                    </m:r>
                  </m:oMath>
                </a14:m>
              </a:p>
            </p:txBody>
          </p:sp>
        </mc:Choice>
        <mc:Fallback/>
      </mc:AlternateContent>
      <mc:AlternateContent>
        <mc:Choice xmlns:a14="http://schemas.microsoft.com/office/drawing/2010/main" Requires="a14">
          <p:sp>
            <p:nvSpPr>
              <p:cNvPr id="415" name="ZoneTexte 107"/>
              <p:cNvSpPr txBox="1"/>
              <p:nvPr/>
            </p:nvSpPr>
            <p:spPr>
              <a:xfrm>
                <a:off x="8156880" y="3906720"/>
                <a:ext cx="706320" cy="36936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1</m:t>
                        </m:r>
                      </m:num>
                      <m:den>
                        <m:r>
                          <m:t xml:space="preserve">100</m:t>
                        </m:r>
                      </m:den>
                    </m:f>
                    <m:r>
                      <m:t xml:space="preserve">=</m:t>
                    </m:r>
                    <m:r>
                      <m:t xml:space="preserve">0,01</m:t>
                    </m:r>
                  </m:oMath>
                </a14:m>
              </a:p>
            </p:txBody>
          </p:sp>
        </mc:Choice>
        <mc:Fallback/>
      </mc:AlternateContent>
      <p:sp>
        <p:nvSpPr>
          <p:cNvPr id="416" name="ZoneTexte 108"/>
          <p:cNvSpPr/>
          <p:nvPr/>
        </p:nvSpPr>
        <p:spPr>
          <a:xfrm>
            <a:off x="7254720" y="4753440"/>
            <a:ext cx="69588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Aptos"/>
                <a:ea typeface="DejaVu Sans"/>
              </a:rPr>
              <a:t>,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7" name="Rectangle 47"/>
          <p:cNvSpPr/>
          <p:nvPr/>
        </p:nvSpPr>
        <p:spPr>
          <a:xfrm>
            <a:off x="8148600" y="4326480"/>
            <a:ext cx="791280" cy="129168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 </a:t>
            </a: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5</a:t>
            </a:r>
            <a:endParaRPr b="0" lang="fr-FR" sz="195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195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 </a:t>
            </a: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8</a:t>
            </a:r>
            <a:endParaRPr b="0" lang="fr-FR" sz="195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8" name="Rectangle 48"/>
          <p:cNvSpPr/>
          <p:nvPr/>
        </p:nvSpPr>
        <p:spPr>
          <a:xfrm>
            <a:off x="5275440" y="3602520"/>
            <a:ext cx="719640" cy="71964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4400" spc="-1" strike="noStrike">
                <a:solidFill>
                  <a:srgbClr val="06674c"/>
                </a:solidFill>
                <a:latin typeface="Aptos"/>
                <a:ea typeface="DejaVu Sans"/>
              </a:rPr>
              <a:t>C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9" name="Rectangle 49"/>
          <p:cNvSpPr/>
          <p:nvPr/>
        </p:nvSpPr>
        <p:spPr>
          <a:xfrm>
            <a:off x="5276520" y="4322520"/>
            <a:ext cx="719280" cy="129168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</a:t>
            </a:r>
            <a:endParaRPr b="0" lang="fr-FR" sz="195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195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 </a:t>
            </a:r>
            <a:endParaRPr b="0" lang="fr-FR" sz="195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0" name=""/>
          <p:cNvSpPr/>
          <p:nvPr/>
        </p:nvSpPr>
        <p:spPr>
          <a:xfrm>
            <a:off x="4677840" y="5618880"/>
            <a:ext cx="4197600" cy="9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1" name=""/>
          <p:cNvSpPr/>
          <p:nvPr/>
        </p:nvSpPr>
        <p:spPr>
          <a:xfrm>
            <a:off x="4482000" y="5645880"/>
            <a:ext cx="4197600" cy="9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2" name="ZoneTexte 109"/>
          <p:cNvSpPr/>
          <p:nvPr/>
        </p:nvSpPr>
        <p:spPr>
          <a:xfrm>
            <a:off x="7560000" y="5760000"/>
            <a:ext cx="42732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1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3" name="ZoneTexte 110"/>
          <p:cNvSpPr/>
          <p:nvPr/>
        </p:nvSpPr>
        <p:spPr>
          <a:xfrm>
            <a:off x="7200000" y="5760000"/>
            <a:ext cx="42732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 </a:t>
            </a: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,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4" name="ZoneTexte 111"/>
          <p:cNvSpPr/>
          <p:nvPr/>
        </p:nvSpPr>
        <p:spPr>
          <a:xfrm>
            <a:off x="6840000" y="5760000"/>
            <a:ext cx="42732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4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5" name="ZoneTexte 112"/>
          <p:cNvSpPr/>
          <p:nvPr/>
        </p:nvSpPr>
        <p:spPr>
          <a:xfrm>
            <a:off x="8280000" y="5760000"/>
            <a:ext cx="42732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7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6" name="ZoneTexte 113"/>
          <p:cNvSpPr/>
          <p:nvPr/>
        </p:nvSpPr>
        <p:spPr>
          <a:xfrm>
            <a:off x="6120000" y="5760000"/>
            <a:ext cx="42732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5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7" name="ZoneTexte 114"/>
          <p:cNvSpPr/>
          <p:nvPr/>
        </p:nvSpPr>
        <p:spPr>
          <a:xfrm>
            <a:off x="7656120" y="900000"/>
            <a:ext cx="1343520" cy="57708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ff0000"/>
                </a:solidFill>
                <a:latin typeface="Calibri"/>
                <a:ea typeface="DejaVu Sans"/>
              </a:rPr>
              <a:t>54,17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8" name=""/>
          <p:cNvSpPr/>
          <p:nvPr/>
        </p:nvSpPr>
        <p:spPr>
          <a:xfrm>
            <a:off x="3384000" y="324000"/>
            <a:ext cx="1078200" cy="5382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9" name=""/>
          <p:cNvSpPr/>
          <p:nvPr/>
        </p:nvSpPr>
        <p:spPr>
          <a:xfrm>
            <a:off x="7871760" y="332640"/>
            <a:ext cx="1255680" cy="5356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0" name="ZoneTexte 115"/>
          <p:cNvSpPr/>
          <p:nvPr/>
        </p:nvSpPr>
        <p:spPr>
          <a:xfrm>
            <a:off x="8322120" y="4569840"/>
            <a:ext cx="151920" cy="27216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1200" spc="-1" strike="noStrike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b="0" lang="fr-FR" sz="1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1" name="ZoneTexte 116"/>
          <p:cNvSpPr/>
          <p:nvPr/>
        </p:nvSpPr>
        <p:spPr>
          <a:xfrm>
            <a:off x="7505640" y="5337360"/>
            <a:ext cx="414360" cy="272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1200" spc="-1" strike="noStrike">
                <a:solidFill>
                  <a:srgbClr val="000000"/>
                </a:solidFill>
                <a:latin typeface="Calibri"/>
                <a:ea typeface="DejaVu Sans"/>
              </a:rPr>
              <a:t>+ 1</a:t>
            </a:r>
            <a:endParaRPr b="0" lang="fr-FR" sz="1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2" name="ZoneTexte 117"/>
          <p:cNvSpPr/>
          <p:nvPr/>
        </p:nvSpPr>
        <p:spPr>
          <a:xfrm>
            <a:off x="678960" y="1251360"/>
            <a:ext cx="321480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8 171 </a:t>
            </a:r>
            <a:r>
              <a:rPr b="0" lang="fr-FR" sz="4400" spc="-1" strike="noStrike">
                <a:solidFill>
                  <a:srgbClr val="7030a0"/>
                </a:solidFill>
                <a:latin typeface="Calibri"/>
                <a:ea typeface="DejaVu Sans"/>
              </a:rPr>
              <a:t>+ 650 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3" name="ZoneTexte 118"/>
          <p:cNvSpPr/>
          <p:nvPr/>
        </p:nvSpPr>
        <p:spPr>
          <a:xfrm>
            <a:off x="309600" y="2482200"/>
            <a:ext cx="396504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8 171 </a:t>
            </a:r>
            <a:r>
              <a:rPr b="0" lang="fr-FR" sz="4400" spc="-1" strike="noStrike">
                <a:solidFill>
                  <a:srgbClr val="00b050"/>
                </a:solidFill>
                <a:latin typeface="Calibri"/>
                <a:ea typeface="DejaVu Sans"/>
              </a:rPr>
              <a:t>+ 600</a:t>
            </a:r>
            <a:r>
              <a:rPr b="0" lang="fr-FR" sz="4400" spc="-1" strike="noStrike">
                <a:solidFill>
                  <a:srgbClr val="c00000"/>
                </a:solidFill>
                <a:latin typeface="Calibri"/>
                <a:ea typeface="DejaVu Sans"/>
              </a:rPr>
              <a:t> + 50 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434" name="Groupe 23"/>
          <p:cNvGrpSpPr/>
          <p:nvPr/>
        </p:nvGrpSpPr>
        <p:grpSpPr>
          <a:xfrm>
            <a:off x="900000" y="3264120"/>
            <a:ext cx="1500840" cy="762120"/>
            <a:chOff x="900000" y="3264120"/>
            <a:chExt cx="1500840" cy="762120"/>
          </a:xfrm>
        </p:grpSpPr>
        <p:cxnSp>
          <p:nvCxnSpPr>
            <p:cNvPr id="435" name="Connecteur droit 45"/>
            <p:cNvCxnSpPr/>
            <p:nvPr/>
          </p:nvCxnSpPr>
          <p:spPr>
            <a:xfrm flipV="1">
              <a:off x="1650600" y="3264120"/>
              <a:ext cx="750600" cy="75168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  <p:cxnSp>
          <p:nvCxnSpPr>
            <p:cNvPr id="436" name="Connecteur droit 46"/>
            <p:cNvCxnSpPr/>
            <p:nvPr/>
          </p:nvCxnSpPr>
          <p:spPr>
            <a:xfrm>
              <a:off x="900000" y="3275640"/>
              <a:ext cx="751680" cy="75096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</p:grpSp>
      <p:grpSp>
        <p:nvGrpSpPr>
          <p:cNvPr id="437" name="Groupe 24"/>
          <p:cNvGrpSpPr/>
          <p:nvPr/>
        </p:nvGrpSpPr>
        <p:grpSpPr>
          <a:xfrm>
            <a:off x="2399400" y="2013840"/>
            <a:ext cx="1124640" cy="623520"/>
            <a:chOff x="2399400" y="2013840"/>
            <a:chExt cx="1124640" cy="623520"/>
          </a:xfrm>
        </p:grpSpPr>
        <p:cxnSp>
          <p:nvCxnSpPr>
            <p:cNvPr id="438" name="Connecteur droit 47"/>
            <p:cNvCxnSpPr/>
            <p:nvPr/>
          </p:nvCxnSpPr>
          <p:spPr>
            <a:xfrm>
              <a:off x="2961720" y="2022840"/>
              <a:ext cx="562680" cy="614880"/>
            </a:xfrm>
            <a:prstGeom prst="straightConnector1">
              <a:avLst/>
            </a:prstGeom>
            <a:ln w="19050">
              <a:solidFill>
                <a:srgbClr val="c00000"/>
              </a:solidFill>
              <a:round/>
            </a:ln>
          </p:spPr>
        </p:cxnSp>
        <p:cxnSp>
          <p:nvCxnSpPr>
            <p:cNvPr id="439" name="Connecteur droit 48"/>
            <p:cNvCxnSpPr/>
            <p:nvPr/>
          </p:nvCxnSpPr>
          <p:spPr>
            <a:xfrm flipV="1">
              <a:off x="2399400" y="2013840"/>
              <a:ext cx="563400" cy="614520"/>
            </a:xfrm>
            <a:prstGeom prst="straightConnector1">
              <a:avLst/>
            </a:prstGeom>
            <a:ln w="19050">
              <a:solidFill>
                <a:srgbClr val="c00000"/>
              </a:solidFill>
              <a:round/>
            </a:ln>
          </p:spPr>
        </p:cxnSp>
      </p:grpSp>
      <p:sp>
        <p:nvSpPr>
          <p:cNvPr id="440" name="ZoneTexte 119"/>
          <p:cNvSpPr/>
          <p:nvPr/>
        </p:nvSpPr>
        <p:spPr>
          <a:xfrm>
            <a:off x="893160" y="4033800"/>
            <a:ext cx="258336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8 771</a:t>
            </a:r>
            <a:r>
              <a:rPr b="0" lang="fr-FR" sz="4400" spc="-1" strike="noStrike">
                <a:solidFill>
                  <a:srgbClr val="c00000"/>
                </a:solidFill>
                <a:latin typeface="Calibri"/>
                <a:ea typeface="DejaVu Sans"/>
              </a:rPr>
              <a:t> + 50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441" name="Groupe 25"/>
          <p:cNvGrpSpPr/>
          <p:nvPr/>
        </p:nvGrpSpPr>
        <p:grpSpPr>
          <a:xfrm>
            <a:off x="1577520" y="4722840"/>
            <a:ext cx="1247040" cy="761760"/>
            <a:chOff x="1577520" y="4722840"/>
            <a:chExt cx="1247040" cy="761760"/>
          </a:xfrm>
        </p:grpSpPr>
        <p:cxnSp>
          <p:nvCxnSpPr>
            <p:cNvPr id="442" name="Connecteur droit 49"/>
            <p:cNvCxnSpPr/>
            <p:nvPr/>
          </p:nvCxnSpPr>
          <p:spPr>
            <a:xfrm flipV="1">
              <a:off x="2200680" y="4722840"/>
              <a:ext cx="624240" cy="75132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  <p:cxnSp>
          <p:nvCxnSpPr>
            <p:cNvPr id="443" name="Connecteur droit 50"/>
            <p:cNvCxnSpPr/>
            <p:nvPr/>
          </p:nvCxnSpPr>
          <p:spPr>
            <a:xfrm>
              <a:off x="1577520" y="4734000"/>
              <a:ext cx="624240" cy="75096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</p:grpSp>
      <p:sp>
        <p:nvSpPr>
          <p:cNvPr id="444" name="ZoneTexte 120"/>
          <p:cNvSpPr/>
          <p:nvPr/>
        </p:nvSpPr>
        <p:spPr>
          <a:xfrm>
            <a:off x="1471320" y="5567760"/>
            <a:ext cx="157752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8 821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421" dur="indefinite" restart="never" nodeType="tmRoot">
          <p:childTnLst>
            <p:seq>
              <p:cTn id="422" dur="indefinite" nodeType="mainSeq">
                <p:childTnLst>
                  <p:par>
                    <p:cTn id="423" fill="hold">
                      <p:stCondLst>
                        <p:cond delay="indefinite"/>
                      </p:stCondLst>
                      <p:childTnLst>
                        <p:par>
                          <p:cTn id="424" fill="hold">
                            <p:stCondLst>
                              <p:cond delay="0"/>
                            </p:stCondLst>
                            <p:childTnLst>
                              <p:par>
                                <p:cTn id="42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7" fill="hold">
                      <p:stCondLst>
                        <p:cond delay="indefinite"/>
                      </p:stCondLst>
                      <p:childTnLst>
                        <p:par>
                          <p:cTn id="428" fill="hold">
                            <p:stCondLst>
                              <p:cond delay="0"/>
                            </p:stCondLst>
                            <p:childTnLst>
                              <p:par>
                                <p:cTn id="42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1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5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7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9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1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3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5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9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1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3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5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7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9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1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3" fill="hold">
                      <p:stCondLst>
                        <p:cond delay="indefinite"/>
                      </p:stCondLst>
                      <p:childTnLst>
                        <p:par>
                          <p:cTn id="464" fill="hold">
                            <p:stCondLst>
                              <p:cond delay="0"/>
                            </p:stCondLst>
                            <p:childTnLst>
                              <p:par>
                                <p:cTn id="46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7" fill="hold">
                      <p:stCondLst>
                        <p:cond delay="indefinite"/>
                      </p:stCondLst>
                      <p:childTnLst>
                        <p:par>
                          <p:cTn id="468" fill="hold">
                            <p:stCondLst>
                              <p:cond delay="0"/>
                            </p:stCondLst>
                            <p:childTnLst>
                              <p:par>
                                <p:cTn id="46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1" fill="hold">
                      <p:stCondLst>
                        <p:cond delay="indefinite"/>
                      </p:stCondLst>
                      <p:childTnLst>
                        <p:par>
                          <p:cTn id="472" fill="hold">
                            <p:stCondLst>
                              <p:cond delay="0"/>
                            </p:stCondLst>
                            <p:childTnLst>
                              <p:par>
                                <p:cTn id="47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5" fill="hold">
                      <p:stCondLst>
                        <p:cond delay="indefinite"/>
                      </p:stCondLst>
                      <p:childTnLst>
                        <p:par>
                          <p:cTn id="476" fill="hold">
                            <p:stCondLst>
                              <p:cond delay="0"/>
                            </p:stCondLst>
                            <p:childTnLst>
                              <p:par>
                                <p:cTn id="47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9" fill="hold">
                      <p:stCondLst>
                        <p:cond delay="indefinite"/>
                      </p:stCondLst>
                      <p:childTnLst>
                        <p:par>
                          <p:cTn id="480" fill="hold">
                            <p:stCondLst>
                              <p:cond delay="0"/>
                            </p:stCondLst>
                            <p:childTnLst>
                              <p:par>
                                <p:cTn id="48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3" fill="hold">
                      <p:stCondLst>
                        <p:cond delay="indefinite"/>
                      </p:stCondLst>
                      <p:childTnLst>
                        <p:par>
                          <p:cTn id="484" fill="hold">
                            <p:stCondLst>
                              <p:cond delay="0"/>
                            </p:stCondLst>
                            <p:childTnLst>
                              <p:par>
                                <p:cTn id="48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7" fill="hold">
                      <p:stCondLst>
                        <p:cond delay="indefinite"/>
                      </p:stCondLst>
                      <p:childTnLst>
                        <p:par>
                          <p:cTn id="488" fill="hold">
                            <p:stCondLst>
                              <p:cond delay="0"/>
                            </p:stCondLst>
                            <p:childTnLst>
                              <p:par>
                                <p:cTn id="48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1" fill="hold">
                      <p:stCondLst>
                        <p:cond delay="indefinite"/>
                      </p:stCondLst>
                      <p:childTnLst>
                        <p:par>
                          <p:cTn id="492" fill="hold">
                            <p:stCondLst>
                              <p:cond delay="0"/>
                            </p:stCondLst>
                            <p:childTnLst>
                              <p:par>
                                <p:cTn id="49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5" fill="hold">
                      <p:stCondLst>
                        <p:cond delay="indefinite"/>
                      </p:stCondLst>
                      <p:childTnLst>
                        <p:par>
                          <p:cTn id="496" fill="hold">
                            <p:stCondLst>
                              <p:cond delay="0"/>
                            </p:stCondLst>
                            <p:childTnLst>
                              <p:par>
                                <p:cTn id="49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9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1" fill="hold">
                      <p:stCondLst>
                        <p:cond delay="indefinite"/>
                      </p:stCondLst>
                      <p:childTnLst>
                        <p:par>
                          <p:cTn id="502" fill="hold">
                            <p:stCondLst>
                              <p:cond delay="0"/>
                            </p:stCondLst>
                            <p:childTnLst>
                              <p:par>
                                <p:cTn id="50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5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7" fill="hold">
                      <p:stCondLst>
                        <p:cond delay="indefinite"/>
                      </p:stCondLst>
                      <p:childTnLst>
                        <p:par>
                          <p:cTn id="508" fill="hold">
                            <p:stCondLst>
                              <p:cond delay="0"/>
                            </p:stCondLst>
                            <p:childTnLst>
                              <p:par>
                                <p:cTn id="50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1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0760" cy="3668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1/6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6" name=""/>
          <p:cNvSpPr/>
          <p:nvPr/>
        </p:nvSpPr>
        <p:spPr>
          <a:xfrm>
            <a:off x="3384000" y="324000"/>
            <a:ext cx="1078200" cy="5382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7" name=""/>
          <p:cNvSpPr/>
          <p:nvPr/>
        </p:nvSpPr>
        <p:spPr>
          <a:xfrm>
            <a:off x="7871760" y="332640"/>
            <a:ext cx="1255680" cy="5356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8" name=""/>
          <p:cNvSpPr/>
          <p:nvPr/>
        </p:nvSpPr>
        <p:spPr>
          <a:xfrm flipV="1">
            <a:off x="450216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90000" bIns="90000" anchor="t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9" name="ZoneTexte 54"/>
          <p:cNvSpPr/>
          <p:nvPr/>
        </p:nvSpPr>
        <p:spPr>
          <a:xfrm>
            <a:off x="4671000" y="1809000"/>
            <a:ext cx="4565880" cy="699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Estimation :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0" name="ZoneTexte 53"/>
          <p:cNvSpPr/>
          <p:nvPr/>
        </p:nvSpPr>
        <p:spPr>
          <a:xfrm>
            <a:off x="4680000" y="900000"/>
            <a:ext cx="469512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30,85 + 27,1 = …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1" name="ZoneTexte 8"/>
          <p:cNvSpPr/>
          <p:nvPr/>
        </p:nvSpPr>
        <p:spPr>
          <a:xfrm>
            <a:off x="4793400" y="2540160"/>
            <a:ext cx="3126240" cy="699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31 + 27 = …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2" name="ZoneTexte 49"/>
          <p:cNvSpPr/>
          <p:nvPr/>
        </p:nvSpPr>
        <p:spPr>
          <a:xfrm>
            <a:off x="1020960" y="1251720"/>
            <a:ext cx="287280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671 </a:t>
            </a:r>
            <a:r>
              <a:rPr b="0" lang="fr-FR" sz="4400" spc="-1" strike="noStrike">
                <a:solidFill>
                  <a:srgbClr val="7030a0"/>
                </a:solidFill>
                <a:latin typeface="Calibri"/>
                <a:ea typeface="DejaVu Sans"/>
              </a:rPr>
              <a:t>+ 350 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143" name=""/>
          <p:cNvGrpSpPr/>
          <p:nvPr/>
        </p:nvGrpSpPr>
        <p:grpSpPr>
          <a:xfrm>
            <a:off x="394560" y="2014200"/>
            <a:ext cx="3641760" cy="1228320"/>
            <a:chOff x="394560" y="2014200"/>
            <a:chExt cx="3641760" cy="1228320"/>
          </a:xfrm>
        </p:grpSpPr>
        <p:sp>
          <p:nvSpPr>
            <p:cNvPr id="144" name="ZoneTexte 73"/>
            <p:cNvSpPr/>
            <p:nvPr/>
          </p:nvSpPr>
          <p:spPr>
            <a:xfrm>
              <a:off x="394560" y="2482560"/>
              <a:ext cx="3641760" cy="75996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671 </a:t>
              </a:r>
              <a:r>
                <a:rPr b="0" lang="fr-FR" sz="4400" spc="-1" strike="noStrike">
                  <a:solidFill>
                    <a:srgbClr val="00b050"/>
                  </a:solidFill>
                  <a:latin typeface="Calibri"/>
                  <a:ea typeface="DejaVu Sans"/>
                </a:rPr>
                <a:t>+ 300</a:t>
              </a:r>
              <a:r>
                <a:rPr b="0" lang="fr-FR" sz="4400" spc="-1" strike="noStrike">
                  <a:solidFill>
                    <a:srgbClr val="c00000"/>
                  </a:solidFill>
                  <a:latin typeface="Calibri"/>
                  <a:ea typeface="DejaVu Sans"/>
                </a:rPr>
                <a:t> + 50  </a:t>
              </a:r>
              <a:endParaRPr b="0" lang="fr-FR" sz="4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grpSp>
          <p:nvGrpSpPr>
            <p:cNvPr id="145" name="Groupe 9"/>
            <p:cNvGrpSpPr/>
            <p:nvPr/>
          </p:nvGrpSpPr>
          <p:grpSpPr>
            <a:xfrm>
              <a:off x="2399400" y="2014200"/>
              <a:ext cx="1124640" cy="623520"/>
              <a:chOff x="2399400" y="2014200"/>
              <a:chExt cx="1124640" cy="623520"/>
            </a:xfrm>
          </p:grpSpPr>
          <p:cxnSp>
            <p:nvCxnSpPr>
              <p:cNvPr id="146" name="Connecteur droit 10"/>
              <p:cNvCxnSpPr/>
              <p:nvPr/>
            </p:nvCxnSpPr>
            <p:spPr>
              <a:xfrm>
                <a:off x="2961720" y="2023200"/>
                <a:ext cx="562680" cy="614880"/>
              </a:xfrm>
              <a:prstGeom prst="straightConnector1">
                <a:avLst/>
              </a:prstGeom>
              <a:ln w="19050">
                <a:solidFill>
                  <a:srgbClr val="c00000"/>
                </a:solidFill>
                <a:round/>
              </a:ln>
            </p:spPr>
          </p:cxnSp>
          <p:cxnSp>
            <p:nvCxnSpPr>
              <p:cNvPr id="147" name="Connecteur droit 11"/>
              <p:cNvCxnSpPr/>
              <p:nvPr/>
            </p:nvCxnSpPr>
            <p:spPr>
              <a:xfrm flipV="1">
                <a:off x="2399400" y="2014200"/>
                <a:ext cx="563400" cy="614520"/>
              </a:xfrm>
              <a:prstGeom prst="straightConnector1">
                <a:avLst/>
              </a:prstGeom>
              <a:ln w="19050">
                <a:solidFill>
                  <a:srgbClr val="c00000"/>
                </a:solidFill>
                <a:round/>
              </a:ln>
            </p:spPr>
          </p:cxnSp>
        </p:grpSp>
      </p:grpSp>
      <p:grpSp>
        <p:nvGrpSpPr>
          <p:cNvPr id="148" name=""/>
          <p:cNvGrpSpPr/>
          <p:nvPr/>
        </p:nvGrpSpPr>
        <p:grpSpPr>
          <a:xfrm>
            <a:off x="900000" y="3264480"/>
            <a:ext cx="2576520" cy="1529640"/>
            <a:chOff x="900000" y="3264480"/>
            <a:chExt cx="2576520" cy="1529640"/>
          </a:xfrm>
        </p:grpSpPr>
        <p:grpSp>
          <p:nvGrpSpPr>
            <p:cNvPr id="149" name="Groupe 12"/>
            <p:cNvGrpSpPr/>
            <p:nvPr/>
          </p:nvGrpSpPr>
          <p:grpSpPr>
            <a:xfrm>
              <a:off x="900000" y="3264480"/>
              <a:ext cx="1500840" cy="762120"/>
              <a:chOff x="900000" y="3264480"/>
              <a:chExt cx="1500840" cy="762120"/>
            </a:xfrm>
          </p:grpSpPr>
          <p:cxnSp>
            <p:nvCxnSpPr>
              <p:cNvPr id="150" name="Connecteur droit 7"/>
              <p:cNvCxnSpPr/>
              <p:nvPr/>
            </p:nvCxnSpPr>
            <p:spPr>
              <a:xfrm flipV="1">
                <a:off x="1650600" y="3264480"/>
                <a:ext cx="750600" cy="751680"/>
              </a:xfrm>
              <a:prstGeom prst="straightConnector1">
                <a:avLst/>
              </a:prstGeom>
              <a:ln w="19050">
                <a:solidFill>
                  <a:srgbClr val="4472c4"/>
                </a:solidFill>
                <a:round/>
              </a:ln>
            </p:spPr>
          </p:cxnSp>
          <p:cxnSp>
            <p:nvCxnSpPr>
              <p:cNvPr id="151" name="Connecteur droit 8"/>
              <p:cNvCxnSpPr/>
              <p:nvPr/>
            </p:nvCxnSpPr>
            <p:spPr>
              <a:xfrm>
                <a:off x="900000" y="3276000"/>
                <a:ext cx="751680" cy="750960"/>
              </a:xfrm>
              <a:prstGeom prst="straightConnector1">
                <a:avLst/>
              </a:prstGeom>
              <a:ln w="19050">
                <a:solidFill>
                  <a:srgbClr val="4472c4"/>
                </a:solidFill>
                <a:round/>
              </a:ln>
            </p:spPr>
          </p:cxnSp>
        </p:grpSp>
        <p:sp>
          <p:nvSpPr>
            <p:cNvPr id="152" name="ZoneTexte 74"/>
            <p:cNvSpPr/>
            <p:nvPr/>
          </p:nvSpPr>
          <p:spPr>
            <a:xfrm>
              <a:off x="1131480" y="4034160"/>
              <a:ext cx="2345040" cy="75996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971</a:t>
              </a:r>
              <a:r>
                <a:rPr b="0" lang="fr-FR" sz="4400" spc="-1" strike="noStrike">
                  <a:solidFill>
                    <a:srgbClr val="c00000"/>
                  </a:solidFill>
                  <a:latin typeface="Calibri"/>
                  <a:ea typeface="DejaVu Sans"/>
                </a:rPr>
                <a:t> + 50</a:t>
              </a:r>
              <a:r>
                <a:rPr b="0" lang="fr-FR" sz="4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  </a:t>
              </a:r>
              <a:endParaRPr b="0" lang="fr-FR" sz="4400" spc="-1" strike="noStrike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153" name=""/>
          <p:cNvGrpSpPr/>
          <p:nvPr/>
        </p:nvGrpSpPr>
        <p:grpSpPr>
          <a:xfrm>
            <a:off x="1471320" y="4723200"/>
            <a:ext cx="1577520" cy="1616760"/>
            <a:chOff x="1471320" y="4723200"/>
            <a:chExt cx="1577520" cy="1616760"/>
          </a:xfrm>
        </p:grpSpPr>
        <p:grpSp>
          <p:nvGrpSpPr>
            <p:cNvPr id="154" name="Groupe 14"/>
            <p:cNvGrpSpPr/>
            <p:nvPr/>
          </p:nvGrpSpPr>
          <p:grpSpPr>
            <a:xfrm>
              <a:off x="1577520" y="4723200"/>
              <a:ext cx="1247040" cy="761760"/>
              <a:chOff x="1577520" y="4723200"/>
              <a:chExt cx="1247040" cy="761760"/>
            </a:xfrm>
          </p:grpSpPr>
          <p:cxnSp>
            <p:nvCxnSpPr>
              <p:cNvPr id="155" name="Connecteur droit 15"/>
              <p:cNvCxnSpPr/>
              <p:nvPr/>
            </p:nvCxnSpPr>
            <p:spPr>
              <a:xfrm flipV="1">
                <a:off x="2200680" y="4723200"/>
                <a:ext cx="624240" cy="751320"/>
              </a:xfrm>
              <a:prstGeom prst="straightConnector1">
                <a:avLst/>
              </a:prstGeom>
              <a:ln w="19050">
                <a:solidFill>
                  <a:srgbClr val="4472c4"/>
                </a:solidFill>
                <a:round/>
              </a:ln>
            </p:spPr>
          </p:cxnSp>
          <p:cxnSp>
            <p:nvCxnSpPr>
              <p:cNvPr id="156" name="Connecteur droit 16"/>
              <p:cNvCxnSpPr/>
              <p:nvPr/>
            </p:nvCxnSpPr>
            <p:spPr>
              <a:xfrm>
                <a:off x="1577520" y="4734360"/>
                <a:ext cx="624240" cy="750960"/>
              </a:xfrm>
              <a:prstGeom prst="straightConnector1">
                <a:avLst/>
              </a:prstGeom>
              <a:ln w="19050">
                <a:solidFill>
                  <a:srgbClr val="4472c4"/>
                </a:solidFill>
                <a:round/>
              </a:ln>
            </p:spPr>
          </p:cxnSp>
        </p:grpSp>
        <p:sp>
          <p:nvSpPr>
            <p:cNvPr id="157" name="ZoneTexte 75"/>
            <p:cNvSpPr/>
            <p:nvPr/>
          </p:nvSpPr>
          <p:spPr>
            <a:xfrm>
              <a:off x="1471320" y="5580000"/>
              <a:ext cx="1577520" cy="75996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1 021</a:t>
              </a:r>
              <a:endParaRPr b="0" lang="fr-FR" sz="4400" spc="-1" strike="noStrike">
                <a:solidFill>
                  <a:srgbClr val="000000"/>
                </a:solidFill>
                <a:latin typeface="Arial"/>
              </a:endParaRPr>
            </a:p>
          </p:txBody>
        </p:sp>
      </p:grpSp>
      <p:sp>
        <p:nvSpPr>
          <p:cNvPr id="158" name="PlaceHolder 3"/>
          <p:cNvSpPr txBox="1"/>
          <p:nvPr/>
        </p:nvSpPr>
        <p:spPr>
          <a:xfrm>
            <a:off x="588960" y="368280"/>
            <a:ext cx="2650680" cy="5403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56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1" lang="fr-FR" sz="3600" spc="-1" strike="noStrike">
                <a:solidFill>
                  <a:srgbClr val="000000"/>
                </a:solidFill>
                <a:latin typeface="Calibri"/>
              </a:rPr>
              <a:t>Observe 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la stratégie.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0760" cy="3668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1/6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0" name=""/>
          <p:cNvSpPr/>
          <p:nvPr/>
        </p:nvSpPr>
        <p:spPr>
          <a:xfrm flipV="1">
            <a:off x="450252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90000" bIns="90000" anchor="t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1" name="ZoneTexte 3"/>
          <p:cNvSpPr/>
          <p:nvPr/>
        </p:nvSpPr>
        <p:spPr>
          <a:xfrm>
            <a:off x="4671000" y="909000"/>
            <a:ext cx="378864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30,85 + 27,1 = …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2" name="ZoneTexte 4"/>
          <p:cNvSpPr/>
          <p:nvPr/>
        </p:nvSpPr>
        <p:spPr>
          <a:xfrm>
            <a:off x="4671000" y="1809000"/>
            <a:ext cx="4565880" cy="699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31 + 27 = …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3" name="ZoneTexte 5"/>
          <p:cNvSpPr/>
          <p:nvPr/>
        </p:nvSpPr>
        <p:spPr>
          <a:xfrm>
            <a:off x="6745680" y="1809000"/>
            <a:ext cx="105192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58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4" name="Rectangle 42"/>
          <p:cNvSpPr/>
          <p:nvPr/>
        </p:nvSpPr>
        <p:spPr>
          <a:xfrm>
            <a:off x="4735440" y="4322520"/>
            <a:ext cx="539640" cy="129060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 </a:t>
            </a:r>
            <a:endParaRPr b="0" lang="fr-FR" sz="195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195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</a:t>
            </a: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+</a:t>
            </a:r>
            <a:endParaRPr b="0" lang="fr-FR" sz="195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5" name="Rectangle 43"/>
          <p:cNvSpPr/>
          <p:nvPr/>
        </p:nvSpPr>
        <p:spPr>
          <a:xfrm>
            <a:off x="5994360" y="3602520"/>
            <a:ext cx="719640" cy="71964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4400" spc="-1" strike="noStrike">
                <a:solidFill>
                  <a:srgbClr val="c00000"/>
                </a:solidFill>
                <a:latin typeface="Aptos"/>
                <a:ea typeface="DejaVu Sans"/>
              </a:rPr>
              <a:t>D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6" name="Rectangle 44"/>
          <p:cNvSpPr/>
          <p:nvPr/>
        </p:nvSpPr>
        <p:spPr>
          <a:xfrm>
            <a:off x="6715440" y="3602520"/>
            <a:ext cx="719640" cy="71964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4400" spc="-1" strike="noStrike">
                <a:solidFill>
                  <a:srgbClr val="0070c0"/>
                </a:solidFill>
                <a:latin typeface="Aptos"/>
                <a:ea typeface="DejaVu Sans"/>
              </a:rPr>
              <a:t>U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7" name="Rectangle 45"/>
          <p:cNvSpPr/>
          <p:nvPr/>
        </p:nvSpPr>
        <p:spPr>
          <a:xfrm>
            <a:off x="5995080" y="4322520"/>
            <a:ext cx="719640" cy="129168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</a:t>
            </a: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3</a:t>
            </a:r>
            <a:endParaRPr b="0" lang="fr-FR" sz="195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195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</a:t>
            </a: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2</a:t>
            </a:r>
            <a:endParaRPr b="0" lang="fr-FR" sz="195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8" name="Rectangle 50"/>
          <p:cNvSpPr/>
          <p:nvPr/>
        </p:nvSpPr>
        <p:spPr>
          <a:xfrm>
            <a:off x="6715080" y="4322520"/>
            <a:ext cx="719280" cy="129168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</a:t>
            </a: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0 </a:t>
            </a:r>
            <a:endParaRPr b="0" lang="fr-FR" sz="195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195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</a:t>
            </a: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7</a:t>
            </a:r>
            <a:endParaRPr b="0" lang="fr-FR" sz="195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9" name="Rectangle 51"/>
          <p:cNvSpPr/>
          <p:nvPr/>
        </p:nvSpPr>
        <p:spPr>
          <a:xfrm>
            <a:off x="7435440" y="3602520"/>
            <a:ext cx="719640" cy="71964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29160" tIns="45000" bIns="45000" anchor="t">
            <a:noAutofit/>
          </a:bodyPr>
          <a:p>
            <a:pPr algn="ctr">
              <a:lnSpc>
                <a:spcPct val="100000"/>
              </a:lnSpc>
            </a:pPr>
            <a:r>
              <a:rPr b="1" lang="fr-FR" sz="1050" spc="-1" strike="noStrike">
                <a:solidFill>
                  <a:srgbClr val="747474"/>
                </a:solidFill>
                <a:latin typeface="Aptos"/>
                <a:ea typeface="DejaVu Sans"/>
              </a:rPr>
              <a:t>dixièmes</a:t>
            </a:r>
            <a:endParaRPr b="0" lang="fr-FR" sz="105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0" name="Rectangle 52"/>
          <p:cNvSpPr/>
          <p:nvPr/>
        </p:nvSpPr>
        <p:spPr>
          <a:xfrm>
            <a:off x="8149320" y="3606480"/>
            <a:ext cx="791640" cy="71964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29160" tIns="45000" bIns="45000" anchor="t">
            <a:noAutofit/>
          </a:bodyPr>
          <a:p>
            <a:pPr algn="ctr">
              <a:lnSpc>
                <a:spcPct val="100000"/>
              </a:lnSpc>
            </a:pPr>
            <a:r>
              <a:rPr b="1" lang="fr-FR" sz="1050" spc="-1" strike="noStrike">
                <a:solidFill>
                  <a:srgbClr val="747474"/>
                </a:solidFill>
                <a:latin typeface="Aptos"/>
                <a:ea typeface="DejaVu Sans"/>
              </a:rPr>
              <a:t>centièmes</a:t>
            </a:r>
            <a:endParaRPr b="0" lang="fr-FR" sz="105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1" name="Rectangle 53"/>
          <p:cNvSpPr/>
          <p:nvPr/>
        </p:nvSpPr>
        <p:spPr>
          <a:xfrm>
            <a:off x="7436160" y="4322520"/>
            <a:ext cx="719640" cy="129168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</a:t>
            </a: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8</a:t>
            </a:r>
            <a:endParaRPr b="0" lang="fr-FR" sz="195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195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</a:t>
            </a: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1 </a:t>
            </a:r>
            <a:endParaRPr b="0" lang="fr-FR" sz="195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2" name="ZoneTexte 7"/>
          <p:cNvSpPr/>
          <p:nvPr/>
        </p:nvSpPr>
        <p:spPr>
          <a:xfrm>
            <a:off x="7255440" y="4174200"/>
            <a:ext cx="69588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Aptos"/>
                <a:ea typeface="DejaVu Sans"/>
              </a:rPr>
              <a:t>,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173" name="ZoneTexte 19"/>
              <p:cNvSpPr txBox="1"/>
              <p:nvPr/>
            </p:nvSpPr>
            <p:spPr>
              <a:xfrm>
                <a:off x="7520760" y="3921840"/>
                <a:ext cx="551160" cy="36972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1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=</m:t>
                    </m:r>
                    <m:r>
                      <m:t xml:space="preserve">0,1</m:t>
                    </m:r>
                  </m:oMath>
                </a14:m>
              </a:p>
            </p:txBody>
          </p:sp>
        </mc:Choice>
        <mc:Fallback/>
      </mc:AlternateContent>
      <mc:AlternateContent>
        <mc:Choice xmlns:a14="http://schemas.microsoft.com/office/drawing/2010/main" Requires="a14">
          <p:sp>
            <p:nvSpPr>
              <p:cNvPr id="174" name="ZoneTexte 21"/>
              <p:cNvSpPr txBox="1"/>
              <p:nvPr/>
            </p:nvSpPr>
            <p:spPr>
              <a:xfrm>
                <a:off x="8156880" y="3906720"/>
                <a:ext cx="706320" cy="36936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1</m:t>
                        </m:r>
                      </m:num>
                      <m:den>
                        <m:r>
                          <m:t xml:space="preserve">100</m:t>
                        </m:r>
                      </m:den>
                    </m:f>
                    <m:r>
                      <m:t xml:space="preserve">=</m:t>
                    </m:r>
                    <m:r>
                      <m:t xml:space="preserve">0,01</m:t>
                    </m:r>
                  </m:oMath>
                </a14:m>
              </a:p>
            </p:txBody>
          </p:sp>
        </mc:Choice>
        <mc:Fallback/>
      </mc:AlternateContent>
      <p:sp>
        <p:nvSpPr>
          <p:cNvPr id="175" name="ZoneTexte 24"/>
          <p:cNvSpPr/>
          <p:nvPr/>
        </p:nvSpPr>
        <p:spPr>
          <a:xfrm>
            <a:off x="7254720" y="4753440"/>
            <a:ext cx="69588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Aptos"/>
                <a:ea typeface="DejaVu Sans"/>
              </a:rPr>
              <a:t>,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6" name="Rectangle 54"/>
          <p:cNvSpPr/>
          <p:nvPr/>
        </p:nvSpPr>
        <p:spPr>
          <a:xfrm>
            <a:off x="8148600" y="4326480"/>
            <a:ext cx="791280" cy="129168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 </a:t>
            </a: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5</a:t>
            </a:r>
            <a:endParaRPr b="0" lang="fr-FR" sz="195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195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 </a:t>
            </a:r>
            <a:endParaRPr b="0" lang="fr-FR" sz="195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7" name="Rectangle 55"/>
          <p:cNvSpPr/>
          <p:nvPr/>
        </p:nvSpPr>
        <p:spPr>
          <a:xfrm>
            <a:off x="5275440" y="3602520"/>
            <a:ext cx="719640" cy="71964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4400" spc="-1" strike="noStrike">
                <a:solidFill>
                  <a:srgbClr val="06674c"/>
                </a:solidFill>
                <a:latin typeface="Aptos"/>
                <a:ea typeface="DejaVu Sans"/>
              </a:rPr>
              <a:t>C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8" name="Rectangle 124"/>
          <p:cNvSpPr/>
          <p:nvPr/>
        </p:nvSpPr>
        <p:spPr>
          <a:xfrm>
            <a:off x="5276520" y="4322520"/>
            <a:ext cx="719280" cy="129168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</a:t>
            </a:r>
            <a:endParaRPr b="0" lang="fr-FR" sz="195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195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 </a:t>
            </a:r>
            <a:endParaRPr b="0" lang="fr-FR" sz="195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9" name=""/>
          <p:cNvSpPr/>
          <p:nvPr/>
        </p:nvSpPr>
        <p:spPr>
          <a:xfrm>
            <a:off x="4677840" y="5618880"/>
            <a:ext cx="4197600" cy="9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0" name=""/>
          <p:cNvSpPr/>
          <p:nvPr/>
        </p:nvSpPr>
        <p:spPr>
          <a:xfrm>
            <a:off x="4482000" y="5645880"/>
            <a:ext cx="4197600" cy="9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1" name="ZoneTexte 26"/>
          <p:cNvSpPr/>
          <p:nvPr/>
        </p:nvSpPr>
        <p:spPr>
          <a:xfrm>
            <a:off x="7560000" y="5760000"/>
            <a:ext cx="42732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9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2" name="ZoneTexte 27"/>
          <p:cNvSpPr/>
          <p:nvPr/>
        </p:nvSpPr>
        <p:spPr>
          <a:xfrm>
            <a:off x="7200000" y="5760000"/>
            <a:ext cx="42732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 </a:t>
            </a: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,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3" name="ZoneTexte 29"/>
          <p:cNvSpPr/>
          <p:nvPr/>
        </p:nvSpPr>
        <p:spPr>
          <a:xfrm>
            <a:off x="6840000" y="5760000"/>
            <a:ext cx="42732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7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4" name="ZoneTexte 33"/>
          <p:cNvSpPr/>
          <p:nvPr/>
        </p:nvSpPr>
        <p:spPr>
          <a:xfrm>
            <a:off x="8280000" y="5760000"/>
            <a:ext cx="42732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5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5" name="ZoneTexte 34"/>
          <p:cNvSpPr/>
          <p:nvPr/>
        </p:nvSpPr>
        <p:spPr>
          <a:xfrm>
            <a:off x="6120000" y="5760000"/>
            <a:ext cx="42732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5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6" name="ZoneTexte 36"/>
          <p:cNvSpPr/>
          <p:nvPr/>
        </p:nvSpPr>
        <p:spPr>
          <a:xfrm>
            <a:off x="5400000" y="5760000"/>
            <a:ext cx="42732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7" name="ZoneTexte 38"/>
          <p:cNvSpPr/>
          <p:nvPr/>
        </p:nvSpPr>
        <p:spPr>
          <a:xfrm>
            <a:off x="7497360" y="914400"/>
            <a:ext cx="1343520" cy="5778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ff0000"/>
                </a:solidFill>
                <a:latin typeface="Calibri"/>
                <a:ea typeface="DejaVu Sans"/>
              </a:rPr>
              <a:t>57,95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8" name=""/>
          <p:cNvSpPr/>
          <p:nvPr/>
        </p:nvSpPr>
        <p:spPr>
          <a:xfrm>
            <a:off x="3384000" y="324000"/>
            <a:ext cx="1078200" cy="5382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9" name=""/>
          <p:cNvSpPr/>
          <p:nvPr/>
        </p:nvSpPr>
        <p:spPr>
          <a:xfrm>
            <a:off x="7871760" y="332640"/>
            <a:ext cx="1255680" cy="5356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0" name="ZoneTexte 76"/>
          <p:cNvSpPr/>
          <p:nvPr/>
        </p:nvSpPr>
        <p:spPr>
          <a:xfrm>
            <a:off x="1020960" y="1251360"/>
            <a:ext cx="287280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725 </a:t>
            </a:r>
            <a:r>
              <a:rPr b="0" lang="fr-FR" sz="4400" spc="-1" strike="noStrike">
                <a:solidFill>
                  <a:srgbClr val="7030a0"/>
                </a:solidFill>
                <a:latin typeface="Calibri"/>
                <a:ea typeface="DejaVu Sans"/>
              </a:rPr>
              <a:t>+ 250 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191" name=""/>
          <p:cNvGrpSpPr/>
          <p:nvPr/>
        </p:nvGrpSpPr>
        <p:grpSpPr>
          <a:xfrm>
            <a:off x="394560" y="2013840"/>
            <a:ext cx="3677400" cy="1228320"/>
            <a:chOff x="394560" y="2013840"/>
            <a:chExt cx="3677400" cy="1228320"/>
          </a:xfrm>
        </p:grpSpPr>
        <p:sp>
          <p:nvSpPr>
            <p:cNvPr id="192" name="ZoneTexte 77"/>
            <p:cNvSpPr/>
            <p:nvPr/>
          </p:nvSpPr>
          <p:spPr>
            <a:xfrm>
              <a:off x="394560" y="2482200"/>
              <a:ext cx="3677400" cy="75996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725 </a:t>
              </a:r>
              <a:r>
                <a:rPr b="0" lang="fr-FR" sz="4400" spc="-1" strike="noStrike">
                  <a:solidFill>
                    <a:srgbClr val="00b050"/>
                  </a:solidFill>
                  <a:latin typeface="Calibri"/>
                  <a:ea typeface="DejaVu Sans"/>
                </a:rPr>
                <a:t>+ 200</a:t>
              </a:r>
              <a:r>
                <a:rPr b="0" lang="fr-FR" sz="4400" spc="-1" strike="noStrike">
                  <a:solidFill>
                    <a:srgbClr val="c00000"/>
                  </a:solidFill>
                  <a:latin typeface="Calibri"/>
                  <a:ea typeface="DejaVu Sans"/>
                </a:rPr>
                <a:t> + 50  </a:t>
              </a:r>
              <a:endParaRPr b="0" lang="fr-FR" sz="4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grpSp>
          <p:nvGrpSpPr>
            <p:cNvPr id="193" name="Groupe 2"/>
            <p:cNvGrpSpPr/>
            <p:nvPr/>
          </p:nvGrpSpPr>
          <p:grpSpPr>
            <a:xfrm>
              <a:off x="2399400" y="2013840"/>
              <a:ext cx="1124640" cy="623520"/>
              <a:chOff x="2399400" y="2013840"/>
              <a:chExt cx="1124640" cy="623520"/>
            </a:xfrm>
          </p:grpSpPr>
          <p:cxnSp>
            <p:nvCxnSpPr>
              <p:cNvPr id="194" name="Connecteur droit 3"/>
              <p:cNvCxnSpPr/>
              <p:nvPr/>
            </p:nvCxnSpPr>
            <p:spPr>
              <a:xfrm>
                <a:off x="2961720" y="2022840"/>
                <a:ext cx="562680" cy="614880"/>
              </a:xfrm>
              <a:prstGeom prst="straightConnector1">
                <a:avLst/>
              </a:prstGeom>
              <a:ln w="19050">
                <a:solidFill>
                  <a:srgbClr val="c00000"/>
                </a:solidFill>
                <a:round/>
              </a:ln>
            </p:spPr>
          </p:cxnSp>
          <p:cxnSp>
            <p:nvCxnSpPr>
              <p:cNvPr id="195" name="Connecteur droit 4"/>
              <p:cNvCxnSpPr/>
              <p:nvPr/>
            </p:nvCxnSpPr>
            <p:spPr>
              <a:xfrm flipV="1">
                <a:off x="2399400" y="2013840"/>
                <a:ext cx="563400" cy="614520"/>
              </a:xfrm>
              <a:prstGeom prst="straightConnector1">
                <a:avLst/>
              </a:prstGeom>
              <a:ln w="19050">
                <a:solidFill>
                  <a:srgbClr val="c00000"/>
                </a:solidFill>
                <a:round/>
              </a:ln>
            </p:spPr>
          </p:cxnSp>
        </p:grpSp>
      </p:grpSp>
      <p:grpSp>
        <p:nvGrpSpPr>
          <p:cNvPr id="196" name=""/>
          <p:cNvGrpSpPr/>
          <p:nvPr/>
        </p:nvGrpSpPr>
        <p:grpSpPr>
          <a:xfrm>
            <a:off x="900000" y="3264120"/>
            <a:ext cx="2576520" cy="1529640"/>
            <a:chOff x="900000" y="3264120"/>
            <a:chExt cx="2576520" cy="1529640"/>
          </a:xfrm>
        </p:grpSpPr>
        <p:grpSp>
          <p:nvGrpSpPr>
            <p:cNvPr id="197" name="Groupe 1"/>
            <p:cNvGrpSpPr/>
            <p:nvPr/>
          </p:nvGrpSpPr>
          <p:grpSpPr>
            <a:xfrm>
              <a:off x="900000" y="3264120"/>
              <a:ext cx="1500840" cy="762120"/>
              <a:chOff x="900000" y="3264120"/>
              <a:chExt cx="1500840" cy="762120"/>
            </a:xfrm>
          </p:grpSpPr>
          <p:cxnSp>
            <p:nvCxnSpPr>
              <p:cNvPr id="198" name="Connecteur droit 1"/>
              <p:cNvCxnSpPr/>
              <p:nvPr/>
            </p:nvCxnSpPr>
            <p:spPr>
              <a:xfrm flipV="1">
                <a:off x="1650600" y="3264120"/>
                <a:ext cx="750600" cy="751680"/>
              </a:xfrm>
              <a:prstGeom prst="straightConnector1">
                <a:avLst/>
              </a:prstGeom>
              <a:ln w="19050">
                <a:solidFill>
                  <a:srgbClr val="4472c4"/>
                </a:solidFill>
                <a:round/>
              </a:ln>
            </p:spPr>
          </p:cxnSp>
          <p:cxnSp>
            <p:nvCxnSpPr>
              <p:cNvPr id="199" name="Connecteur droit 2"/>
              <p:cNvCxnSpPr/>
              <p:nvPr/>
            </p:nvCxnSpPr>
            <p:spPr>
              <a:xfrm>
                <a:off x="900000" y="3275640"/>
                <a:ext cx="751680" cy="750960"/>
              </a:xfrm>
              <a:prstGeom prst="straightConnector1">
                <a:avLst/>
              </a:prstGeom>
              <a:ln w="19050">
                <a:solidFill>
                  <a:srgbClr val="4472c4"/>
                </a:solidFill>
                <a:round/>
              </a:ln>
            </p:spPr>
          </p:cxnSp>
        </p:grpSp>
        <p:sp>
          <p:nvSpPr>
            <p:cNvPr id="200" name="ZoneTexte 78"/>
            <p:cNvSpPr/>
            <p:nvPr/>
          </p:nvSpPr>
          <p:spPr>
            <a:xfrm>
              <a:off x="1131480" y="4033800"/>
              <a:ext cx="2345040" cy="75996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925</a:t>
              </a:r>
              <a:r>
                <a:rPr b="0" lang="fr-FR" sz="4400" spc="-1" strike="noStrike">
                  <a:solidFill>
                    <a:srgbClr val="c00000"/>
                  </a:solidFill>
                  <a:latin typeface="Calibri"/>
                  <a:ea typeface="DejaVu Sans"/>
                </a:rPr>
                <a:t> + 50</a:t>
              </a:r>
              <a:r>
                <a:rPr b="0" lang="fr-FR" sz="4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  </a:t>
              </a:r>
              <a:endParaRPr b="0" lang="fr-FR" sz="4400" spc="-1" strike="noStrike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201" name=""/>
          <p:cNvGrpSpPr/>
          <p:nvPr/>
        </p:nvGrpSpPr>
        <p:grpSpPr>
          <a:xfrm>
            <a:off x="1577520" y="4722840"/>
            <a:ext cx="1673640" cy="1604880"/>
            <a:chOff x="1577520" y="4722840"/>
            <a:chExt cx="1673640" cy="1604880"/>
          </a:xfrm>
        </p:grpSpPr>
        <p:grpSp>
          <p:nvGrpSpPr>
            <p:cNvPr id="202" name="Groupe 3"/>
            <p:cNvGrpSpPr/>
            <p:nvPr/>
          </p:nvGrpSpPr>
          <p:grpSpPr>
            <a:xfrm>
              <a:off x="1577520" y="4722840"/>
              <a:ext cx="1247040" cy="761760"/>
              <a:chOff x="1577520" y="4722840"/>
              <a:chExt cx="1247040" cy="761760"/>
            </a:xfrm>
          </p:grpSpPr>
          <p:cxnSp>
            <p:nvCxnSpPr>
              <p:cNvPr id="203" name="Connecteur droit 5"/>
              <p:cNvCxnSpPr/>
              <p:nvPr/>
            </p:nvCxnSpPr>
            <p:spPr>
              <a:xfrm flipV="1">
                <a:off x="2200680" y="4722840"/>
                <a:ext cx="624240" cy="751320"/>
              </a:xfrm>
              <a:prstGeom prst="straightConnector1">
                <a:avLst/>
              </a:prstGeom>
              <a:ln w="19050">
                <a:solidFill>
                  <a:srgbClr val="4472c4"/>
                </a:solidFill>
                <a:round/>
              </a:ln>
            </p:spPr>
          </p:cxnSp>
          <p:cxnSp>
            <p:nvCxnSpPr>
              <p:cNvPr id="204" name="Connecteur droit 6"/>
              <p:cNvCxnSpPr/>
              <p:nvPr/>
            </p:nvCxnSpPr>
            <p:spPr>
              <a:xfrm>
                <a:off x="1577520" y="4734000"/>
                <a:ext cx="624240" cy="750960"/>
              </a:xfrm>
              <a:prstGeom prst="straightConnector1">
                <a:avLst/>
              </a:prstGeom>
              <a:ln w="19050">
                <a:solidFill>
                  <a:srgbClr val="4472c4"/>
                </a:solidFill>
                <a:round/>
              </a:ln>
            </p:spPr>
          </p:cxnSp>
        </p:grpSp>
        <p:sp>
          <p:nvSpPr>
            <p:cNvPr id="205" name="ZoneTexte 79"/>
            <p:cNvSpPr/>
            <p:nvPr/>
          </p:nvSpPr>
          <p:spPr>
            <a:xfrm>
              <a:off x="1673640" y="5567760"/>
              <a:ext cx="1577520" cy="75996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975</a:t>
              </a:r>
              <a:endParaRPr b="0" lang="fr-FR" sz="4400" spc="-1" strike="noStrike">
                <a:solidFill>
                  <a:srgbClr val="000000"/>
                </a:solidFill>
                <a:latin typeface="Arial"/>
              </a:endParaRPr>
            </a:p>
          </p:txBody>
        </p:sp>
      </p:grpSp>
      <p:sp>
        <p:nvSpPr>
          <p:cNvPr id="206" name="PlaceHolder 4"/>
          <p:cNvSpPr txBox="1"/>
          <p:nvPr/>
        </p:nvSpPr>
        <p:spPr>
          <a:xfrm>
            <a:off x="588960" y="368280"/>
            <a:ext cx="2863800" cy="5403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2800" spc="-1" strike="noStrike">
                <a:solidFill>
                  <a:srgbClr val="000000"/>
                </a:solidFill>
                <a:latin typeface="Calibri"/>
              </a:rPr>
              <a:t>Recopie et calcule.</a:t>
            </a:r>
            <a:endParaRPr b="0" lang="fr-FR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7" name="PlaceHolder 5"/>
          <p:cNvSpPr txBox="1"/>
          <p:nvPr/>
        </p:nvSpPr>
        <p:spPr>
          <a:xfrm>
            <a:off x="4565880" y="333000"/>
            <a:ext cx="2863800" cy="5403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76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2800" spc="-1" strike="noStrike">
                <a:solidFill>
                  <a:srgbClr val="000000"/>
                </a:solidFill>
                <a:latin typeface="Calibri"/>
              </a:rPr>
              <a:t>Estime, pose et calcule.</a:t>
            </a:r>
            <a:endParaRPr b="0" lang="fr-FR" sz="2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9" dur="indefinite" restart="never" nodeType="tmRoot">
          <p:childTnLst>
            <p:seq>
              <p:cTn id="20" dur="indefinite" nodeType="mainSeq">
                <p:childTnLst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0760" cy="3668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1/6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9" name=""/>
          <p:cNvSpPr/>
          <p:nvPr/>
        </p:nvSpPr>
        <p:spPr>
          <a:xfrm>
            <a:off x="3384000" y="324000"/>
            <a:ext cx="1078200" cy="5382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0" name=""/>
          <p:cNvSpPr/>
          <p:nvPr/>
        </p:nvSpPr>
        <p:spPr>
          <a:xfrm>
            <a:off x="7871760" y="332640"/>
            <a:ext cx="1255680" cy="5356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1" name=""/>
          <p:cNvSpPr/>
          <p:nvPr/>
        </p:nvSpPr>
        <p:spPr>
          <a:xfrm flipV="1">
            <a:off x="450216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90000" bIns="90000" anchor="t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2" name="ZoneTexte 9"/>
          <p:cNvSpPr/>
          <p:nvPr/>
        </p:nvSpPr>
        <p:spPr>
          <a:xfrm>
            <a:off x="4671000" y="1809000"/>
            <a:ext cx="4565880" cy="699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Estimation :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3" name="ZoneTexte 10"/>
          <p:cNvSpPr/>
          <p:nvPr/>
        </p:nvSpPr>
        <p:spPr>
          <a:xfrm>
            <a:off x="4680000" y="900000"/>
            <a:ext cx="469512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54,25 – 12,33 = …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4" name="ZoneTexte 11"/>
          <p:cNvSpPr/>
          <p:nvPr/>
        </p:nvSpPr>
        <p:spPr>
          <a:xfrm>
            <a:off x="4793400" y="2540160"/>
            <a:ext cx="3126240" cy="699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54 – 12 = …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5" name="ZoneTexte 80"/>
          <p:cNvSpPr/>
          <p:nvPr/>
        </p:nvSpPr>
        <p:spPr>
          <a:xfrm>
            <a:off x="1020960" y="1251360"/>
            <a:ext cx="287280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264 </a:t>
            </a:r>
            <a:r>
              <a:rPr b="0" lang="fr-FR" sz="4400" spc="-1" strike="noStrike">
                <a:solidFill>
                  <a:srgbClr val="7030a0"/>
                </a:solidFill>
                <a:latin typeface="Calibri"/>
                <a:ea typeface="DejaVu Sans"/>
              </a:rPr>
              <a:t>+ 110 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216" name=""/>
          <p:cNvGrpSpPr/>
          <p:nvPr/>
        </p:nvGrpSpPr>
        <p:grpSpPr>
          <a:xfrm>
            <a:off x="394560" y="2013840"/>
            <a:ext cx="3677400" cy="1228320"/>
            <a:chOff x="394560" y="2013840"/>
            <a:chExt cx="3677400" cy="1228320"/>
          </a:xfrm>
        </p:grpSpPr>
        <p:sp>
          <p:nvSpPr>
            <p:cNvPr id="217" name="ZoneTexte 81"/>
            <p:cNvSpPr/>
            <p:nvPr/>
          </p:nvSpPr>
          <p:spPr>
            <a:xfrm>
              <a:off x="394560" y="2482200"/>
              <a:ext cx="3677400" cy="75996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264 </a:t>
              </a:r>
              <a:r>
                <a:rPr b="0" lang="fr-FR" sz="4400" spc="-1" strike="noStrike">
                  <a:solidFill>
                    <a:srgbClr val="00b050"/>
                  </a:solidFill>
                  <a:latin typeface="Calibri"/>
                  <a:ea typeface="DejaVu Sans"/>
                </a:rPr>
                <a:t>+ 100</a:t>
              </a:r>
              <a:r>
                <a:rPr b="0" lang="fr-FR" sz="4400" spc="-1" strike="noStrike">
                  <a:solidFill>
                    <a:srgbClr val="c00000"/>
                  </a:solidFill>
                  <a:latin typeface="Calibri"/>
                  <a:ea typeface="DejaVu Sans"/>
                </a:rPr>
                <a:t> + 10  </a:t>
              </a:r>
              <a:endParaRPr b="0" lang="fr-FR" sz="4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grpSp>
          <p:nvGrpSpPr>
            <p:cNvPr id="218" name="Groupe 5"/>
            <p:cNvGrpSpPr/>
            <p:nvPr/>
          </p:nvGrpSpPr>
          <p:grpSpPr>
            <a:xfrm>
              <a:off x="2399400" y="2013840"/>
              <a:ext cx="1124640" cy="623520"/>
              <a:chOff x="2399400" y="2013840"/>
              <a:chExt cx="1124640" cy="623520"/>
            </a:xfrm>
          </p:grpSpPr>
          <p:cxnSp>
            <p:nvCxnSpPr>
              <p:cNvPr id="219" name="Connecteur droit 13"/>
              <p:cNvCxnSpPr/>
              <p:nvPr/>
            </p:nvCxnSpPr>
            <p:spPr>
              <a:xfrm>
                <a:off x="2961720" y="2022840"/>
                <a:ext cx="562680" cy="614880"/>
              </a:xfrm>
              <a:prstGeom prst="straightConnector1">
                <a:avLst/>
              </a:prstGeom>
              <a:ln w="19050">
                <a:solidFill>
                  <a:srgbClr val="c00000"/>
                </a:solidFill>
                <a:round/>
              </a:ln>
            </p:spPr>
          </p:cxnSp>
          <p:cxnSp>
            <p:nvCxnSpPr>
              <p:cNvPr id="220" name="Connecteur droit 14"/>
              <p:cNvCxnSpPr/>
              <p:nvPr/>
            </p:nvCxnSpPr>
            <p:spPr>
              <a:xfrm flipV="1">
                <a:off x="2399400" y="2013840"/>
                <a:ext cx="563400" cy="614520"/>
              </a:xfrm>
              <a:prstGeom prst="straightConnector1">
                <a:avLst/>
              </a:prstGeom>
              <a:ln w="19050">
                <a:solidFill>
                  <a:srgbClr val="c00000"/>
                </a:solidFill>
                <a:round/>
              </a:ln>
            </p:spPr>
          </p:cxnSp>
        </p:grpSp>
      </p:grpSp>
      <p:grpSp>
        <p:nvGrpSpPr>
          <p:cNvPr id="221" name=""/>
          <p:cNvGrpSpPr/>
          <p:nvPr/>
        </p:nvGrpSpPr>
        <p:grpSpPr>
          <a:xfrm>
            <a:off x="900000" y="3264120"/>
            <a:ext cx="2576520" cy="1529640"/>
            <a:chOff x="900000" y="3264120"/>
            <a:chExt cx="2576520" cy="1529640"/>
          </a:xfrm>
        </p:grpSpPr>
        <p:grpSp>
          <p:nvGrpSpPr>
            <p:cNvPr id="222" name="Groupe 4"/>
            <p:cNvGrpSpPr/>
            <p:nvPr/>
          </p:nvGrpSpPr>
          <p:grpSpPr>
            <a:xfrm>
              <a:off x="900000" y="3264120"/>
              <a:ext cx="1500840" cy="762120"/>
              <a:chOff x="900000" y="3264120"/>
              <a:chExt cx="1500840" cy="762120"/>
            </a:xfrm>
          </p:grpSpPr>
          <p:cxnSp>
            <p:nvCxnSpPr>
              <p:cNvPr id="223" name="Connecteur droit 9"/>
              <p:cNvCxnSpPr/>
              <p:nvPr/>
            </p:nvCxnSpPr>
            <p:spPr>
              <a:xfrm flipV="1">
                <a:off x="1650600" y="3264120"/>
                <a:ext cx="750600" cy="751680"/>
              </a:xfrm>
              <a:prstGeom prst="straightConnector1">
                <a:avLst/>
              </a:prstGeom>
              <a:ln w="19050">
                <a:solidFill>
                  <a:srgbClr val="4472c4"/>
                </a:solidFill>
                <a:round/>
              </a:ln>
            </p:spPr>
          </p:cxnSp>
          <p:cxnSp>
            <p:nvCxnSpPr>
              <p:cNvPr id="224" name="Connecteur droit 12"/>
              <p:cNvCxnSpPr/>
              <p:nvPr/>
            </p:nvCxnSpPr>
            <p:spPr>
              <a:xfrm>
                <a:off x="900000" y="3275640"/>
                <a:ext cx="751680" cy="750960"/>
              </a:xfrm>
              <a:prstGeom prst="straightConnector1">
                <a:avLst/>
              </a:prstGeom>
              <a:ln w="19050">
                <a:solidFill>
                  <a:srgbClr val="4472c4"/>
                </a:solidFill>
                <a:round/>
              </a:ln>
            </p:spPr>
          </p:cxnSp>
        </p:grpSp>
        <p:sp>
          <p:nvSpPr>
            <p:cNvPr id="225" name="ZoneTexte 82"/>
            <p:cNvSpPr/>
            <p:nvPr/>
          </p:nvSpPr>
          <p:spPr>
            <a:xfrm>
              <a:off x="1131480" y="4033800"/>
              <a:ext cx="2345040" cy="75996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364</a:t>
              </a:r>
              <a:r>
                <a:rPr b="0" lang="fr-FR" sz="4400" spc="-1" strike="noStrike">
                  <a:solidFill>
                    <a:srgbClr val="c00000"/>
                  </a:solidFill>
                  <a:latin typeface="Calibri"/>
                  <a:ea typeface="DejaVu Sans"/>
                </a:rPr>
                <a:t> + 10</a:t>
              </a:r>
              <a:r>
                <a:rPr b="0" lang="fr-FR" sz="4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  </a:t>
              </a:r>
              <a:endParaRPr b="0" lang="fr-FR" sz="4400" spc="-1" strike="noStrike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226" name=""/>
          <p:cNvGrpSpPr/>
          <p:nvPr/>
        </p:nvGrpSpPr>
        <p:grpSpPr>
          <a:xfrm>
            <a:off x="1577520" y="4722840"/>
            <a:ext cx="1673640" cy="1604880"/>
            <a:chOff x="1577520" y="4722840"/>
            <a:chExt cx="1673640" cy="1604880"/>
          </a:xfrm>
        </p:grpSpPr>
        <p:grpSp>
          <p:nvGrpSpPr>
            <p:cNvPr id="227" name="Groupe 6"/>
            <p:cNvGrpSpPr/>
            <p:nvPr/>
          </p:nvGrpSpPr>
          <p:grpSpPr>
            <a:xfrm>
              <a:off x="1577520" y="4722840"/>
              <a:ext cx="1247040" cy="761760"/>
              <a:chOff x="1577520" y="4722840"/>
              <a:chExt cx="1247040" cy="761760"/>
            </a:xfrm>
          </p:grpSpPr>
          <p:cxnSp>
            <p:nvCxnSpPr>
              <p:cNvPr id="228" name="Connecteur droit 17"/>
              <p:cNvCxnSpPr/>
              <p:nvPr/>
            </p:nvCxnSpPr>
            <p:spPr>
              <a:xfrm flipV="1">
                <a:off x="2200680" y="4722840"/>
                <a:ext cx="624240" cy="751320"/>
              </a:xfrm>
              <a:prstGeom prst="straightConnector1">
                <a:avLst/>
              </a:prstGeom>
              <a:ln w="19050">
                <a:solidFill>
                  <a:srgbClr val="4472c4"/>
                </a:solidFill>
                <a:round/>
              </a:ln>
            </p:spPr>
          </p:cxnSp>
          <p:cxnSp>
            <p:nvCxnSpPr>
              <p:cNvPr id="229" name="Connecteur droit 18"/>
              <p:cNvCxnSpPr/>
              <p:nvPr/>
            </p:nvCxnSpPr>
            <p:spPr>
              <a:xfrm>
                <a:off x="1577520" y="4734000"/>
                <a:ext cx="624240" cy="750960"/>
              </a:xfrm>
              <a:prstGeom prst="straightConnector1">
                <a:avLst/>
              </a:prstGeom>
              <a:ln w="19050">
                <a:solidFill>
                  <a:srgbClr val="4472c4"/>
                </a:solidFill>
                <a:round/>
              </a:ln>
            </p:spPr>
          </p:cxnSp>
        </p:grpSp>
        <p:sp>
          <p:nvSpPr>
            <p:cNvPr id="230" name="ZoneTexte 83"/>
            <p:cNvSpPr/>
            <p:nvPr/>
          </p:nvSpPr>
          <p:spPr>
            <a:xfrm>
              <a:off x="1673640" y="5567760"/>
              <a:ext cx="1577520" cy="75996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374</a:t>
              </a:r>
              <a:endParaRPr b="0" lang="fr-FR" sz="4400" spc="-1" strike="noStrike">
                <a:solidFill>
                  <a:srgbClr val="000000"/>
                </a:solidFill>
                <a:latin typeface="Arial"/>
              </a:endParaRPr>
            </a:p>
          </p:txBody>
        </p:sp>
      </p:grp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01" dur="indefinite" restart="never" nodeType="tmRoot">
          <p:childTnLst>
            <p:seq>
              <p:cTn id="102" dur="indefinite" nodeType="mainSeq">
                <p:childTnLst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0760" cy="3668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1/6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2" name=""/>
          <p:cNvSpPr/>
          <p:nvPr/>
        </p:nvSpPr>
        <p:spPr>
          <a:xfrm flipV="1">
            <a:off x="450252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90000" bIns="90000" anchor="t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3" name="ZoneTexte 1"/>
          <p:cNvSpPr/>
          <p:nvPr/>
        </p:nvSpPr>
        <p:spPr>
          <a:xfrm>
            <a:off x="4671000" y="909000"/>
            <a:ext cx="378864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54,25 – 12,33 = …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4" name="ZoneTexte 2"/>
          <p:cNvSpPr/>
          <p:nvPr/>
        </p:nvSpPr>
        <p:spPr>
          <a:xfrm>
            <a:off x="4671000" y="1809000"/>
            <a:ext cx="4565880" cy="699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54 – 12 = …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5" name="ZoneTexte 12"/>
          <p:cNvSpPr/>
          <p:nvPr/>
        </p:nvSpPr>
        <p:spPr>
          <a:xfrm>
            <a:off x="6716880" y="1809000"/>
            <a:ext cx="105192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42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6" name="Rectangle 1"/>
          <p:cNvSpPr/>
          <p:nvPr/>
        </p:nvSpPr>
        <p:spPr>
          <a:xfrm>
            <a:off x="4735440" y="4322520"/>
            <a:ext cx="539640" cy="129060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 </a:t>
            </a:r>
            <a:endParaRPr b="0" lang="fr-FR" sz="195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195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</a:t>
            </a: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-</a:t>
            </a:r>
            <a:endParaRPr b="0" lang="fr-FR" sz="195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7" name="Rectangle 2"/>
          <p:cNvSpPr/>
          <p:nvPr/>
        </p:nvSpPr>
        <p:spPr>
          <a:xfrm>
            <a:off x="5994360" y="3602520"/>
            <a:ext cx="719640" cy="71964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4400" spc="-1" strike="noStrike">
                <a:solidFill>
                  <a:srgbClr val="c00000"/>
                </a:solidFill>
                <a:latin typeface="Aptos"/>
                <a:ea typeface="DejaVu Sans"/>
              </a:rPr>
              <a:t>D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8" name="Rectangle 3"/>
          <p:cNvSpPr/>
          <p:nvPr/>
        </p:nvSpPr>
        <p:spPr>
          <a:xfrm>
            <a:off x="6715440" y="3602520"/>
            <a:ext cx="719640" cy="71964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4400" spc="-1" strike="noStrike">
                <a:solidFill>
                  <a:srgbClr val="0070c0"/>
                </a:solidFill>
                <a:latin typeface="Aptos"/>
                <a:ea typeface="DejaVu Sans"/>
              </a:rPr>
              <a:t>U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9" name="Rectangle 4"/>
          <p:cNvSpPr/>
          <p:nvPr/>
        </p:nvSpPr>
        <p:spPr>
          <a:xfrm>
            <a:off x="5995080" y="4322520"/>
            <a:ext cx="719640" cy="129168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</a:t>
            </a: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5</a:t>
            </a:r>
            <a:endParaRPr b="0" lang="fr-FR" sz="195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195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</a:t>
            </a: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1</a:t>
            </a:r>
            <a:endParaRPr b="0" lang="fr-FR" sz="195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0" name="Rectangle 6"/>
          <p:cNvSpPr/>
          <p:nvPr/>
        </p:nvSpPr>
        <p:spPr>
          <a:xfrm>
            <a:off x="6715080" y="4322520"/>
            <a:ext cx="719280" cy="129168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</a:t>
            </a: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4 </a:t>
            </a:r>
            <a:endParaRPr b="0" lang="fr-FR" sz="195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195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</a:t>
            </a: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2</a:t>
            </a:r>
            <a:endParaRPr b="0" lang="fr-FR" sz="195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1" name="Rectangle 7"/>
          <p:cNvSpPr/>
          <p:nvPr/>
        </p:nvSpPr>
        <p:spPr>
          <a:xfrm>
            <a:off x="7435440" y="3602520"/>
            <a:ext cx="719640" cy="71964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29160" tIns="45000" bIns="45000" anchor="t">
            <a:noAutofit/>
          </a:bodyPr>
          <a:p>
            <a:pPr algn="ctr">
              <a:lnSpc>
                <a:spcPct val="100000"/>
              </a:lnSpc>
            </a:pPr>
            <a:r>
              <a:rPr b="1" lang="fr-FR" sz="1050" spc="-1" strike="noStrike">
                <a:solidFill>
                  <a:srgbClr val="747474"/>
                </a:solidFill>
                <a:latin typeface="Aptos"/>
                <a:ea typeface="DejaVu Sans"/>
              </a:rPr>
              <a:t>dixièmes</a:t>
            </a:r>
            <a:endParaRPr b="0" lang="fr-FR" sz="105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2" name="Rectangle 8"/>
          <p:cNvSpPr/>
          <p:nvPr/>
        </p:nvSpPr>
        <p:spPr>
          <a:xfrm>
            <a:off x="8149320" y="3606480"/>
            <a:ext cx="791640" cy="71964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29160" tIns="45000" bIns="45000" anchor="t">
            <a:noAutofit/>
          </a:bodyPr>
          <a:p>
            <a:pPr algn="ctr">
              <a:lnSpc>
                <a:spcPct val="100000"/>
              </a:lnSpc>
            </a:pPr>
            <a:r>
              <a:rPr b="1" lang="fr-FR" sz="1050" spc="-1" strike="noStrike">
                <a:solidFill>
                  <a:srgbClr val="747474"/>
                </a:solidFill>
                <a:latin typeface="Aptos"/>
                <a:ea typeface="DejaVu Sans"/>
              </a:rPr>
              <a:t>centièmes</a:t>
            </a:r>
            <a:endParaRPr b="0" lang="fr-FR" sz="105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3" name="Rectangle 9"/>
          <p:cNvSpPr/>
          <p:nvPr/>
        </p:nvSpPr>
        <p:spPr>
          <a:xfrm>
            <a:off x="7436160" y="4322520"/>
            <a:ext cx="719640" cy="129168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</a:t>
            </a: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2</a:t>
            </a:r>
            <a:endParaRPr b="0" lang="fr-FR" sz="195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195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</a:t>
            </a: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3 </a:t>
            </a:r>
            <a:endParaRPr b="0" lang="fr-FR" sz="195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4" name="ZoneTexte 13"/>
          <p:cNvSpPr/>
          <p:nvPr/>
        </p:nvSpPr>
        <p:spPr>
          <a:xfrm>
            <a:off x="7255440" y="4174200"/>
            <a:ext cx="69588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Aptos"/>
                <a:ea typeface="DejaVu Sans"/>
              </a:rPr>
              <a:t>,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245" name="ZoneTexte 14"/>
              <p:cNvSpPr txBox="1"/>
              <p:nvPr/>
            </p:nvSpPr>
            <p:spPr>
              <a:xfrm>
                <a:off x="7520760" y="3921840"/>
                <a:ext cx="551160" cy="36972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1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=</m:t>
                    </m:r>
                    <m:r>
                      <m:t xml:space="preserve">0,1</m:t>
                    </m:r>
                  </m:oMath>
                </a14:m>
              </a:p>
            </p:txBody>
          </p:sp>
        </mc:Choice>
        <mc:Fallback/>
      </mc:AlternateContent>
      <mc:AlternateContent>
        <mc:Choice xmlns:a14="http://schemas.microsoft.com/office/drawing/2010/main" Requires="a14">
          <p:sp>
            <p:nvSpPr>
              <p:cNvPr id="246" name="ZoneTexte 15"/>
              <p:cNvSpPr txBox="1"/>
              <p:nvPr/>
            </p:nvSpPr>
            <p:spPr>
              <a:xfrm>
                <a:off x="8156880" y="3906720"/>
                <a:ext cx="706320" cy="36936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1</m:t>
                        </m:r>
                      </m:num>
                      <m:den>
                        <m:r>
                          <m:t xml:space="preserve">100</m:t>
                        </m:r>
                      </m:den>
                    </m:f>
                    <m:r>
                      <m:t xml:space="preserve">=</m:t>
                    </m:r>
                    <m:r>
                      <m:t xml:space="preserve">0,01</m:t>
                    </m:r>
                  </m:oMath>
                </a14:m>
              </a:p>
            </p:txBody>
          </p:sp>
        </mc:Choice>
        <mc:Fallback/>
      </mc:AlternateContent>
      <p:sp>
        <p:nvSpPr>
          <p:cNvPr id="247" name="ZoneTexte 16"/>
          <p:cNvSpPr/>
          <p:nvPr/>
        </p:nvSpPr>
        <p:spPr>
          <a:xfrm>
            <a:off x="7254720" y="4753440"/>
            <a:ext cx="69588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Aptos"/>
                <a:ea typeface="DejaVu Sans"/>
              </a:rPr>
              <a:t>,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8" name="Rectangle 10"/>
          <p:cNvSpPr/>
          <p:nvPr/>
        </p:nvSpPr>
        <p:spPr>
          <a:xfrm>
            <a:off x="8148600" y="4326480"/>
            <a:ext cx="791280" cy="129168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 </a:t>
            </a: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5</a:t>
            </a:r>
            <a:endParaRPr b="0" lang="fr-FR" sz="195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195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 </a:t>
            </a: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3</a:t>
            </a:r>
            <a:endParaRPr b="0" lang="fr-FR" sz="195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9" name="Rectangle 11"/>
          <p:cNvSpPr/>
          <p:nvPr/>
        </p:nvSpPr>
        <p:spPr>
          <a:xfrm>
            <a:off x="5275440" y="3602520"/>
            <a:ext cx="719640" cy="71964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4400" spc="-1" strike="noStrike">
                <a:solidFill>
                  <a:srgbClr val="06674c"/>
                </a:solidFill>
                <a:latin typeface="Aptos"/>
                <a:ea typeface="DejaVu Sans"/>
              </a:rPr>
              <a:t>C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0" name="Rectangle 12"/>
          <p:cNvSpPr/>
          <p:nvPr/>
        </p:nvSpPr>
        <p:spPr>
          <a:xfrm>
            <a:off x="5276520" y="4322520"/>
            <a:ext cx="719280" cy="129168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</a:t>
            </a:r>
            <a:endParaRPr b="0" lang="fr-FR" sz="195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195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 </a:t>
            </a:r>
            <a:endParaRPr b="0" lang="fr-FR" sz="195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1" name="ZoneTexte 68"/>
          <p:cNvSpPr/>
          <p:nvPr/>
        </p:nvSpPr>
        <p:spPr>
          <a:xfrm>
            <a:off x="6747120" y="5338440"/>
            <a:ext cx="349200" cy="272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1200" spc="-1" strike="noStrike">
                <a:solidFill>
                  <a:srgbClr val="000000"/>
                </a:solidFill>
                <a:latin typeface="Calibri"/>
                <a:ea typeface="DejaVu Sans"/>
              </a:rPr>
              <a:t>+1</a:t>
            </a:r>
            <a:endParaRPr b="0" lang="fr-FR" sz="1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2" name=""/>
          <p:cNvSpPr/>
          <p:nvPr/>
        </p:nvSpPr>
        <p:spPr>
          <a:xfrm>
            <a:off x="4677840" y="5618880"/>
            <a:ext cx="4197600" cy="9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3" name=""/>
          <p:cNvSpPr/>
          <p:nvPr/>
        </p:nvSpPr>
        <p:spPr>
          <a:xfrm>
            <a:off x="4482000" y="5645880"/>
            <a:ext cx="4197600" cy="9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4" name="ZoneTexte 17"/>
          <p:cNvSpPr/>
          <p:nvPr/>
        </p:nvSpPr>
        <p:spPr>
          <a:xfrm>
            <a:off x="7560000" y="5760000"/>
            <a:ext cx="42732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9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5" name="ZoneTexte 18"/>
          <p:cNvSpPr/>
          <p:nvPr/>
        </p:nvSpPr>
        <p:spPr>
          <a:xfrm>
            <a:off x="7200000" y="5760000"/>
            <a:ext cx="42732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 </a:t>
            </a: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,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6" name="ZoneTexte 20"/>
          <p:cNvSpPr/>
          <p:nvPr/>
        </p:nvSpPr>
        <p:spPr>
          <a:xfrm>
            <a:off x="6840000" y="5760000"/>
            <a:ext cx="42732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1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7" name="ZoneTexte 22"/>
          <p:cNvSpPr/>
          <p:nvPr/>
        </p:nvSpPr>
        <p:spPr>
          <a:xfrm>
            <a:off x="8280000" y="5760000"/>
            <a:ext cx="42732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2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8" name="ZoneTexte 23"/>
          <p:cNvSpPr/>
          <p:nvPr/>
        </p:nvSpPr>
        <p:spPr>
          <a:xfrm>
            <a:off x="6120000" y="5760000"/>
            <a:ext cx="42732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4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9" name="ZoneTexte 28"/>
          <p:cNvSpPr/>
          <p:nvPr/>
        </p:nvSpPr>
        <p:spPr>
          <a:xfrm>
            <a:off x="7657200" y="926640"/>
            <a:ext cx="1343520" cy="57708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ff0000"/>
                </a:solidFill>
                <a:latin typeface="Calibri"/>
                <a:ea typeface="DejaVu Sans"/>
              </a:rPr>
              <a:t>41,92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0" name=""/>
          <p:cNvSpPr/>
          <p:nvPr/>
        </p:nvSpPr>
        <p:spPr>
          <a:xfrm>
            <a:off x="3384000" y="324000"/>
            <a:ext cx="1078200" cy="5382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1" name=""/>
          <p:cNvSpPr/>
          <p:nvPr/>
        </p:nvSpPr>
        <p:spPr>
          <a:xfrm>
            <a:off x="7871760" y="332640"/>
            <a:ext cx="1255680" cy="5356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2" name="ZoneTexte 25"/>
          <p:cNvSpPr/>
          <p:nvPr/>
        </p:nvSpPr>
        <p:spPr>
          <a:xfrm>
            <a:off x="7479000" y="4571280"/>
            <a:ext cx="194040" cy="27216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1200" spc="-1" strike="noStrike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b="0" lang="fr-FR" sz="1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3" name="ZoneTexte 84"/>
          <p:cNvSpPr/>
          <p:nvPr/>
        </p:nvSpPr>
        <p:spPr>
          <a:xfrm>
            <a:off x="678960" y="1251360"/>
            <a:ext cx="321480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2 135 </a:t>
            </a:r>
            <a:r>
              <a:rPr b="0" lang="fr-FR" sz="4400" spc="-1" strike="noStrike">
                <a:solidFill>
                  <a:srgbClr val="7030a0"/>
                </a:solidFill>
                <a:latin typeface="Calibri"/>
                <a:ea typeface="DejaVu Sans"/>
              </a:rPr>
              <a:t>+ 330 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264" name=""/>
          <p:cNvGrpSpPr/>
          <p:nvPr/>
        </p:nvGrpSpPr>
        <p:grpSpPr>
          <a:xfrm>
            <a:off x="309600" y="2013840"/>
            <a:ext cx="3965040" cy="1229040"/>
            <a:chOff x="309600" y="2013840"/>
            <a:chExt cx="3965040" cy="1229040"/>
          </a:xfrm>
        </p:grpSpPr>
        <p:sp>
          <p:nvSpPr>
            <p:cNvPr id="265" name="ZoneTexte 85"/>
            <p:cNvSpPr/>
            <p:nvPr/>
          </p:nvSpPr>
          <p:spPr>
            <a:xfrm>
              <a:off x="309600" y="2482200"/>
              <a:ext cx="3965040" cy="7606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2 135 </a:t>
              </a:r>
              <a:r>
                <a:rPr b="0" lang="fr-FR" sz="4400" spc="-1" strike="noStrike">
                  <a:solidFill>
                    <a:srgbClr val="00b050"/>
                  </a:solidFill>
                  <a:latin typeface="Calibri"/>
                  <a:ea typeface="DejaVu Sans"/>
                </a:rPr>
                <a:t>+ 300</a:t>
              </a:r>
              <a:r>
                <a:rPr b="0" lang="fr-FR" sz="4400" spc="-1" strike="noStrike">
                  <a:solidFill>
                    <a:srgbClr val="c00000"/>
                  </a:solidFill>
                  <a:latin typeface="Calibri"/>
                  <a:ea typeface="DejaVu Sans"/>
                </a:rPr>
                <a:t> + 30 </a:t>
              </a:r>
              <a:endParaRPr b="0" lang="fr-FR" sz="4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grpSp>
          <p:nvGrpSpPr>
            <p:cNvPr id="266" name="Groupe 8"/>
            <p:cNvGrpSpPr/>
            <p:nvPr/>
          </p:nvGrpSpPr>
          <p:grpSpPr>
            <a:xfrm>
              <a:off x="2399400" y="2013840"/>
              <a:ext cx="1124640" cy="623520"/>
              <a:chOff x="2399400" y="2013840"/>
              <a:chExt cx="1124640" cy="623520"/>
            </a:xfrm>
          </p:grpSpPr>
          <p:cxnSp>
            <p:nvCxnSpPr>
              <p:cNvPr id="267" name="Connecteur droit 21"/>
              <p:cNvCxnSpPr/>
              <p:nvPr/>
            </p:nvCxnSpPr>
            <p:spPr>
              <a:xfrm>
                <a:off x="2961720" y="2022840"/>
                <a:ext cx="562680" cy="614880"/>
              </a:xfrm>
              <a:prstGeom prst="straightConnector1">
                <a:avLst/>
              </a:prstGeom>
              <a:ln w="19050">
                <a:solidFill>
                  <a:srgbClr val="c00000"/>
                </a:solidFill>
                <a:round/>
              </a:ln>
            </p:spPr>
          </p:cxnSp>
          <p:cxnSp>
            <p:nvCxnSpPr>
              <p:cNvPr id="268" name="Connecteur droit 22"/>
              <p:cNvCxnSpPr/>
              <p:nvPr/>
            </p:nvCxnSpPr>
            <p:spPr>
              <a:xfrm flipV="1">
                <a:off x="2399400" y="2013840"/>
                <a:ext cx="563400" cy="614520"/>
              </a:xfrm>
              <a:prstGeom prst="straightConnector1">
                <a:avLst/>
              </a:prstGeom>
              <a:ln w="19050">
                <a:solidFill>
                  <a:srgbClr val="c00000"/>
                </a:solidFill>
                <a:round/>
              </a:ln>
            </p:spPr>
          </p:cxnSp>
        </p:grpSp>
      </p:grpSp>
      <p:grpSp>
        <p:nvGrpSpPr>
          <p:cNvPr id="269" name=""/>
          <p:cNvGrpSpPr/>
          <p:nvPr/>
        </p:nvGrpSpPr>
        <p:grpSpPr>
          <a:xfrm>
            <a:off x="893160" y="3264120"/>
            <a:ext cx="2583360" cy="1530360"/>
            <a:chOff x="893160" y="3264120"/>
            <a:chExt cx="2583360" cy="1530360"/>
          </a:xfrm>
        </p:grpSpPr>
        <p:grpSp>
          <p:nvGrpSpPr>
            <p:cNvPr id="270" name="Groupe 7"/>
            <p:cNvGrpSpPr/>
            <p:nvPr/>
          </p:nvGrpSpPr>
          <p:grpSpPr>
            <a:xfrm>
              <a:off x="900000" y="3264120"/>
              <a:ext cx="1500840" cy="762120"/>
              <a:chOff x="900000" y="3264120"/>
              <a:chExt cx="1500840" cy="762120"/>
            </a:xfrm>
          </p:grpSpPr>
          <p:cxnSp>
            <p:nvCxnSpPr>
              <p:cNvPr id="271" name="Connecteur droit 19"/>
              <p:cNvCxnSpPr/>
              <p:nvPr/>
            </p:nvCxnSpPr>
            <p:spPr>
              <a:xfrm flipV="1">
                <a:off x="1650600" y="3264120"/>
                <a:ext cx="750600" cy="751680"/>
              </a:xfrm>
              <a:prstGeom prst="straightConnector1">
                <a:avLst/>
              </a:prstGeom>
              <a:ln w="19050">
                <a:solidFill>
                  <a:srgbClr val="4472c4"/>
                </a:solidFill>
                <a:round/>
              </a:ln>
            </p:spPr>
          </p:cxnSp>
          <p:cxnSp>
            <p:nvCxnSpPr>
              <p:cNvPr id="272" name="Connecteur droit 20"/>
              <p:cNvCxnSpPr/>
              <p:nvPr/>
            </p:nvCxnSpPr>
            <p:spPr>
              <a:xfrm>
                <a:off x="900000" y="3275640"/>
                <a:ext cx="751680" cy="750960"/>
              </a:xfrm>
              <a:prstGeom prst="straightConnector1">
                <a:avLst/>
              </a:prstGeom>
              <a:ln w="19050">
                <a:solidFill>
                  <a:srgbClr val="4472c4"/>
                </a:solidFill>
                <a:round/>
              </a:ln>
            </p:spPr>
          </p:cxnSp>
        </p:grpSp>
        <p:sp>
          <p:nvSpPr>
            <p:cNvPr id="273" name="ZoneTexte 86"/>
            <p:cNvSpPr/>
            <p:nvPr/>
          </p:nvSpPr>
          <p:spPr>
            <a:xfrm>
              <a:off x="893160" y="4033800"/>
              <a:ext cx="2583360" cy="7606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2 435</a:t>
              </a:r>
              <a:r>
                <a:rPr b="0" lang="fr-FR" sz="4400" spc="-1" strike="noStrike">
                  <a:solidFill>
                    <a:srgbClr val="c00000"/>
                  </a:solidFill>
                  <a:latin typeface="Calibri"/>
                  <a:ea typeface="DejaVu Sans"/>
                </a:rPr>
                <a:t> + 30</a:t>
              </a:r>
              <a:r>
                <a:rPr b="0" lang="fr-FR" sz="4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 </a:t>
              </a:r>
              <a:endParaRPr b="0" lang="fr-FR" sz="4400" spc="-1" strike="noStrike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274" name=""/>
          <p:cNvGrpSpPr/>
          <p:nvPr/>
        </p:nvGrpSpPr>
        <p:grpSpPr>
          <a:xfrm>
            <a:off x="1471320" y="4722840"/>
            <a:ext cx="1577520" cy="1604880"/>
            <a:chOff x="1471320" y="4722840"/>
            <a:chExt cx="1577520" cy="1604880"/>
          </a:xfrm>
        </p:grpSpPr>
        <p:grpSp>
          <p:nvGrpSpPr>
            <p:cNvPr id="275" name="Groupe 10"/>
            <p:cNvGrpSpPr/>
            <p:nvPr/>
          </p:nvGrpSpPr>
          <p:grpSpPr>
            <a:xfrm>
              <a:off x="1577520" y="4722840"/>
              <a:ext cx="1247040" cy="761760"/>
              <a:chOff x="1577520" y="4722840"/>
              <a:chExt cx="1247040" cy="761760"/>
            </a:xfrm>
          </p:grpSpPr>
          <p:cxnSp>
            <p:nvCxnSpPr>
              <p:cNvPr id="276" name="Connecteur droit 23"/>
              <p:cNvCxnSpPr/>
              <p:nvPr/>
            </p:nvCxnSpPr>
            <p:spPr>
              <a:xfrm flipV="1">
                <a:off x="2200680" y="4722840"/>
                <a:ext cx="624240" cy="751320"/>
              </a:xfrm>
              <a:prstGeom prst="straightConnector1">
                <a:avLst/>
              </a:prstGeom>
              <a:ln w="19050">
                <a:solidFill>
                  <a:srgbClr val="4472c4"/>
                </a:solidFill>
                <a:round/>
              </a:ln>
            </p:spPr>
          </p:cxnSp>
          <p:cxnSp>
            <p:nvCxnSpPr>
              <p:cNvPr id="277" name="Connecteur droit 24"/>
              <p:cNvCxnSpPr/>
              <p:nvPr/>
            </p:nvCxnSpPr>
            <p:spPr>
              <a:xfrm>
                <a:off x="1577520" y="4734000"/>
                <a:ext cx="624240" cy="750960"/>
              </a:xfrm>
              <a:prstGeom prst="straightConnector1">
                <a:avLst/>
              </a:prstGeom>
              <a:ln w="19050">
                <a:solidFill>
                  <a:srgbClr val="4472c4"/>
                </a:solidFill>
                <a:round/>
              </a:ln>
            </p:spPr>
          </p:cxnSp>
        </p:grpSp>
        <p:sp>
          <p:nvSpPr>
            <p:cNvPr id="278" name="ZoneTexte 87"/>
            <p:cNvSpPr/>
            <p:nvPr/>
          </p:nvSpPr>
          <p:spPr>
            <a:xfrm>
              <a:off x="1471320" y="5567760"/>
              <a:ext cx="1577520" cy="75996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2 465</a:t>
              </a:r>
              <a:endParaRPr b="0" lang="fr-FR" sz="4400" spc="-1" strike="noStrike">
                <a:solidFill>
                  <a:srgbClr val="000000"/>
                </a:solidFill>
                <a:latin typeface="Arial"/>
              </a:endParaRPr>
            </a:p>
          </p:txBody>
        </p:sp>
      </p:grp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19" dur="indefinite" restart="never" nodeType="tmRoot">
          <p:childTnLst>
            <p:seq>
              <p:cTn id="120" dur="indefinite" nodeType="mainSeq">
                <p:childTnLst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0760" cy="3668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1/6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0" name=""/>
          <p:cNvSpPr/>
          <p:nvPr/>
        </p:nvSpPr>
        <p:spPr>
          <a:xfrm>
            <a:off x="3384000" y="324000"/>
            <a:ext cx="1078200" cy="5382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1" name=""/>
          <p:cNvSpPr/>
          <p:nvPr/>
        </p:nvSpPr>
        <p:spPr>
          <a:xfrm>
            <a:off x="7871760" y="332640"/>
            <a:ext cx="1255680" cy="5356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2" name=""/>
          <p:cNvSpPr/>
          <p:nvPr/>
        </p:nvSpPr>
        <p:spPr>
          <a:xfrm flipV="1">
            <a:off x="450216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90000" bIns="90000" anchor="t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3" name="ZoneTexte 30"/>
          <p:cNvSpPr/>
          <p:nvPr/>
        </p:nvSpPr>
        <p:spPr>
          <a:xfrm>
            <a:off x="4671000" y="1809000"/>
            <a:ext cx="4565880" cy="699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Estimation :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4" name="ZoneTexte 31"/>
          <p:cNvSpPr/>
          <p:nvPr/>
        </p:nvSpPr>
        <p:spPr>
          <a:xfrm>
            <a:off x="4680000" y="900000"/>
            <a:ext cx="469512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75,55 + 12,5 = …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5" name="ZoneTexte 32"/>
          <p:cNvSpPr/>
          <p:nvPr/>
        </p:nvSpPr>
        <p:spPr>
          <a:xfrm>
            <a:off x="4793400" y="2540160"/>
            <a:ext cx="3126240" cy="699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76 + 13 = …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6" name="ZoneTexte 88"/>
          <p:cNvSpPr/>
          <p:nvPr/>
        </p:nvSpPr>
        <p:spPr>
          <a:xfrm>
            <a:off x="678960" y="1251360"/>
            <a:ext cx="321480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3 421 </a:t>
            </a:r>
            <a:r>
              <a:rPr b="0" lang="fr-FR" sz="4400" spc="-1" strike="noStrike">
                <a:solidFill>
                  <a:srgbClr val="7030a0"/>
                </a:solidFill>
                <a:latin typeface="Calibri"/>
                <a:ea typeface="DejaVu Sans"/>
              </a:rPr>
              <a:t>+ 250 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7" name="ZoneTexte 89"/>
          <p:cNvSpPr/>
          <p:nvPr/>
        </p:nvSpPr>
        <p:spPr>
          <a:xfrm>
            <a:off x="309600" y="2482200"/>
            <a:ext cx="396504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3 421 </a:t>
            </a:r>
            <a:r>
              <a:rPr b="0" lang="fr-FR" sz="4400" spc="-1" strike="noStrike">
                <a:solidFill>
                  <a:srgbClr val="00b050"/>
                </a:solidFill>
                <a:latin typeface="Calibri"/>
                <a:ea typeface="DejaVu Sans"/>
              </a:rPr>
              <a:t>+ 200</a:t>
            </a:r>
            <a:r>
              <a:rPr b="0" lang="fr-FR" sz="4400" spc="-1" strike="noStrike">
                <a:solidFill>
                  <a:srgbClr val="c00000"/>
                </a:solidFill>
                <a:latin typeface="Calibri"/>
                <a:ea typeface="DejaVu Sans"/>
              </a:rPr>
              <a:t> + 50 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288" name="Groupe 11"/>
          <p:cNvGrpSpPr/>
          <p:nvPr/>
        </p:nvGrpSpPr>
        <p:grpSpPr>
          <a:xfrm>
            <a:off x="900000" y="3264120"/>
            <a:ext cx="1500840" cy="762120"/>
            <a:chOff x="900000" y="3264120"/>
            <a:chExt cx="1500840" cy="762120"/>
          </a:xfrm>
        </p:grpSpPr>
        <p:cxnSp>
          <p:nvCxnSpPr>
            <p:cNvPr id="289" name="Connecteur droit 25"/>
            <p:cNvCxnSpPr/>
            <p:nvPr/>
          </p:nvCxnSpPr>
          <p:spPr>
            <a:xfrm flipV="1">
              <a:off x="1650600" y="3264120"/>
              <a:ext cx="750600" cy="75168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  <p:cxnSp>
          <p:nvCxnSpPr>
            <p:cNvPr id="290" name="Connecteur droit 26"/>
            <p:cNvCxnSpPr/>
            <p:nvPr/>
          </p:nvCxnSpPr>
          <p:spPr>
            <a:xfrm>
              <a:off x="900000" y="3275640"/>
              <a:ext cx="751680" cy="75096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</p:grpSp>
      <p:grpSp>
        <p:nvGrpSpPr>
          <p:cNvPr id="291" name="Groupe 13"/>
          <p:cNvGrpSpPr/>
          <p:nvPr/>
        </p:nvGrpSpPr>
        <p:grpSpPr>
          <a:xfrm>
            <a:off x="2399400" y="2013840"/>
            <a:ext cx="1124640" cy="623520"/>
            <a:chOff x="2399400" y="2013840"/>
            <a:chExt cx="1124640" cy="623520"/>
          </a:xfrm>
        </p:grpSpPr>
        <p:cxnSp>
          <p:nvCxnSpPr>
            <p:cNvPr id="292" name="Connecteur droit 27"/>
            <p:cNvCxnSpPr/>
            <p:nvPr/>
          </p:nvCxnSpPr>
          <p:spPr>
            <a:xfrm>
              <a:off x="2961720" y="2022840"/>
              <a:ext cx="562680" cy="614880"/>
            </a:xfrm>
            <a:prstGeom prst="straightConnector1">
              <a:avLst/>
            </a:prstGeom>
            <a:ln w="19050">
              <a:solidFill>
                <a:srgbClr val="c00000"/>
              </a:solidFill>
              <a:round/>
            </a:ln>
          </p:spPr>
        </p:cxnSp>
        <p:cxnSp>
          <p:nvCxnSpPr>
            <p:cNvPr id="293" name="Connecteur droit 28"/>
            <p:cNvCxnSpPr/>
            <p:nvPr/>
          </p:nvCxnSpPr>
          <p:spPr>
            <a:xfrm flipV="1">
              <a:off x="2399400" y="2013840"/>
              <a:ext cx="563400" cy="614520"/>
            </a:xfrm>
            <a:prstGeom prst="straightConnector1">
              <a:avLst/>
            </a:prstGeom>
            <a:ln w="19050">
              <a:solidFill>
                <a:srgbClr val="c00000"/>
              </a:solidFill>
              <a:round/>
            </a:ln>
          </p:spPr>
        </p:cxnSp>
      </p:grpSp>
      <p:sp>
        <p:nvSpPr>
          <p:cNvPr id="294" name="ZoneTexte 90"/>
          <p:cNvSpPr/>
          <p:nvPr/>
        </p:nvSpPr>
        <p:spPr>
          <a:xfrm>
            <a:off x="893160" y="4033800"/>
            <a:ext cx="258336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3 621</a:t>
            </a:r>
            <a:r>
              <a:rPr b="0" lang="fr-FR" sz="4400" spc="-1" strike="noStrike">
                <a:solidFill>
                  <a:srgbClr val="c00000"/>
                </a:solidFill>
                <a:latin typeface="Calibri"/>
                <a:ea typeface="DejaVu Sans"/>
              </a:rPr>
              <a:t> + 50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295" name="Groupe 15"/>
          <p:cNvGrpSpPr/>
          <p:nvPr/>
        </p:nvGrpSpPr>
        <p:grpSpPr>
          <a:xfrm>
            <a:off x="1577520" y="4722840"/>
            <a:ext cx="1247040" cy="761760"/>
            <a:chOff x="1577520" y="4722840"/>
            <a:chExt cx="1247040" cy="761760"/>
          </a:xfrm>
        </p:grpSpPr>
        <p:cxnSp>
          <p:nvCxnSpPr>
            <p:cNvPr id="296" name="Connecteur droit 29"/>
            <p:cNvCxnSpPr/>
            <p:nvPr/>
          </p:nvCxnSpPr>
          <p:spPr>
            <a:xfrm flipV="1">
              <a:off x="2200680" y="4722840"/>
              <a:ext cx="624240" cy="75132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  <p:cxnSp>
          <p:nvCxnSpPr>
            <p:cNvPr id="297" name="Connecteur droit 30"/>
            <p:cNvCxnSpPr/>
            <p:nvPr/>
          </p:nvCxnSpPr>
          <p:spPr>
            <a:xfrm>
              <a:off x="1577520" y="4734000"/>
              <a:ext cx="624240" cy="75096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</p:grpSp>
      <p:sp>
        <p:nvSpPr>
          <p:cNvPr id="298" name="ZoneTexte 91"/>
          <p:cNvSpPr/>
          <p:nvPr/>
        </p:nvSpPr>
        <p:spPr>
          <a:xfrm>
            <a:off x="1471320" y="5567760"/>
            <a:ext cx="157752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3 671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205" dur="indefinite" restart="never" nodeType="tmRoot">
          <p:childTnLst>
            <p:seq>
              <p:cTn id="206" dur="indefinite" nodeType="mainSeq">
                <p:childTnLst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0760" cy="3668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1/6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0" name=""/>
          <p:cNvSpPr/>
          <p:nvPr/>
        </p:nvSpPr>
        <p:spPr>
          <a:xfrm flipV="1">
            <a:off x="450252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90000" bIns="90000" anchor="t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1" name="ZoneTexte 35"/>
          <p:cNvSpPr/>
          <p:nvPr/>
        </p:nvSpPr>
        <p:spPr>
          <a:xfrm>
            <a:off x="4671000" y="909000"/>
            <a:ext cx="378864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75,55 + 12,5 = …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2" name="ZoneTexte 37"/>
          <p:cNvSpPr/>
          <p:nvPr/>
        </p:nvSpPr>
        <p:spPr>
          <a:xfrm>
            <a:off x="4671000" y="1809000"/>
            <a:ext cx="4565880" cy="699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76 + 13 = …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3" name="ZoneTexte 39"/>
          <p:cNvSpPr/>
          <p:nvPr/>
        </p:nvSpPr>
        <p:spPr>
          <a:xfrm>
            <a:off x="6687720" y="1809000"/>
            <a:ext cx="105192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89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4" name="Rectangle 13"/>
          <p:cNvSpPr/>
          <p:nvPr/>
        </p:nvSpPr>
        <p:spPr>
          <a:xfrm>
            <a:off x="4735440" y="4322520"/>
            <a:ext cx="539640" cy="129060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 </a:t>
            </a:r>
            <a:endParaRPr b="0" lang="fr-FR" sz="195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195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</a:t>
            </a: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+</a:t>
            </a:r>
            <a:endParaRPr b="0" lang="fr-FR" sz="195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5" name="Rectangle 14"/>
          <p:cNvSpPr/>
          <p:nvPr/>
        </p:nvSpPr>
        <p:spPr>
          <a:xfrm>
            <a:off x="5994360" y="3602520"/>
            <a:ext cx="719640" cy="71964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4400" spc="-1" strike="noStrike">
                <a:solidFill>
                  <a:srgbClr val="c00000"/>
                </a:solidFill>
                <a:latin typeface="Aptos"/>
                <a:ea typeface="DejaVu Sans"/>
              </a:rPr>
              <a:t>D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6" name="Rectangle 15"/>
          <p:cNvSpPr/>
          <p:nvPr/>
        </p:nvSpPr>
        <p:spPr>
          <a:xfrm>
            <a:off x="6715440" y="3602520"/>
            <a:ext cx="719640" cy="71964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4400" spc="-1" strike="noStrike">
                <a:solidFill>
                  <a:srgbClr val="0070c0"/>
                </a:solidFill>
                <a:latin typeface="Aptos"/>
                <a:ea typeface="DejaVu Sans"/>
              </a:rPr>
              <a:t>U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7" name="Rectangle 16"/>
          <p:cNvSpPr/>
          <p:nvPr/>
        </p:nvSpPr>
        <p:spPr>
          <a:xfrm>
            <a:off x="5995080" y="4322520"/>
            <a:ext cx="719640" cy="129168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</a:t>
            </a: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7</a:t>
            </a:r>
            <a:endParaRPr b="0" lang="fr-FR" sz="195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195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</a:t>
            </a: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1</a:t>
            </a:r>
            <a:endParaRPr b="0" lang="fr-FR" sz="195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8" name="Rectangle 17"/>
          <p:cNvSpPr/>
          <p:nvPr/>
        </p:nvSpPr>
        <p:spPr>
          <a:xfrm>
            <a:off x="6715080" y="4322520"/>
            <a:ext cx="719280" cy="129168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</a:t>
            </a: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5 </a:t>
            </a:r>
            <a:endParaRPr b="0" lang="fr-FR" sz="195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195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</a:t>
            </a: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2</a:t>
            </a:r>
            <a:endParaRPr b="0" lang="fr-FR" sz="195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9" name="Rectangle 18"/>
          <p:cNvSpPr/>
          <p:nvPr/>
        </p:nvSpPr>
        <p:spPr>
          <a:xfrm>
            <a:off x="7435440" y="3602520"/>
            <a:ext cx="719640" cy="71964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29160" tIns="45000" bIns="45000" anchor="t">
            <a:noAutofit/>
          </a:bodyPr>
          <a:p>
            <a:pPr algn="ctr">
              <a:lnSpc>
                <a:spcPct val="100000"/>
              </a:lnSpc>
            </a:pPr>
            <a:r>
              <a:rPr b="1" lang="fr-FR" sz="1050" spc="-1" strike="noStrike">
                <a:solidFill>
                  <a:srgbClr val="747474"/>
                </a:solidFill>
                <a:latin typeface="Aptos"/>
                <a:ea typeface="DejaVu Sans"/>
              </a:rPr>
              <a:t>dixièmes</a:t>
            </a:r>
            <a:endParaRPr b="0" lang="fr-FR" sz="105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0" name="Rectangle 19"/>
          <p:cNvSpPr/>
          <p:nvPr/>
        </p:nvSpPr>
        <p:spPr>
          <a:xfrm>
            <a:off x="8149320" y="3606480"/>
            <a:ext cx="791640" cy="71964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29160" tIns="45000" bIns="45000" anchor="t">
            <a:noAutofit/>
          </a:bodyPr>
          <a:p>
            <a:pPr algn="ctr">
              <a:lnSpc>
                <a:spcPct val="100000"/>
              </a:lnSpc>
            </a:pPr>
            <a:r>
              <a:rPr b="1" lang="fr-FR" sz="1050" spc="-1" strike="noStrike">
                <a:solidFill>
                  <a:srgbClr val="747474"/>
                </a:solidFill>
                <a:latin typeface="Aptos"/>
                <a:ea typeface="DejaVu Sans"/>
              </a:rPr>
              <a:t>centièmes</a:t>
            </a:r>
            <a:endParaRPr b="0" lang="fr-FR" sz="105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1" name="Rectangle 20"/>
          <p:cNvSpPr/>
          <p:nvPr/>
        </p:nvSpPr>
        <p:spPr>
          <a:xfrm>
            <a:off x="7436160" y="4322520"/>
            <a:ext cx="719640" cy="129168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</a:t>
            </a: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5</a:t>
            </a:r>
            <a:endParaRPr b="0" lang="fr-FR" sz="195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195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</a:t>
            </a: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5 </a:t>
            </a:r>
            <a:endParaRPr b="0" lang="fr-FR" sz="195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2" name="ZoneTexte 40"/>
          <p:cNvSpPr/>
          <p:nvPr/>
        </p:nvSpPr>
        <p:spPr>
          <a:xfrm>
            <a:off x="7255440" y="4174200"/>
            <a:ext cx="69588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Aptos"/>
                <a:ea typeface="DejaVu Sans"/>
              </a:rPr>
              <a:t>,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313" name="ZoneTexte 41"/>
              <p:cNvSpPr txBox="1"/>
              <p:nvPr/>
            </p:nvSpPr>
            <p:spPr>
              <a:xfrm>
                <a:off x="7520760" y="3921840"/>
                <a:ext cx="551160" cy="36972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1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=</m:t>
                    </m:r>
                    <m:r>
                      <m:t xml:space="preserve">0,1</m:t>
                    </m:r>
                  </m:oMath>
                </a14:m>
              </a:p>
            </p:txBody>
          </p:sp>
        </mc:Choice>
        <mc:Fallback/>
      </mc:AlternateContent>
      <mc:AlternateContent>
        <mc:Choice xmlns:a14="http://schemas.microsoft.com/office/drawing/2010/main" Requires="a14">
          <p:sp>
            <p:nvSpPr>
              <p:cNvPr id="314" name="ZoneTexte 42"/>
              <p:cNvSpPr txBox="1"/>
              <p:nvPr/>
            </p:nvSpPr>
            <p:spPr>
              <a:xfrm>
                <a:off x="8156880" y="3906720"/>
                <a:ext cx="706320" cy="36936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1</m:t>
                        </m:r>
                      </m:num>
                      <m:den>
                        <m:r>
                          <m:t xml:space="preserve">100</m:t>
                        </m:r>
                      </m:den>
                    </m:f>
                    <m:r>
                      <m:t xml:space="preserve">=</m:t>
                    </m:r>
                    <m:r>
                      <m:t xml:space="preserve">0,01</m:t>
                    </m:r>
                  </m:oMath>
                </a14:m>
              </a:p>
            </p:txBody>
          </p:sp>
        </mc:Choice>
        <mc:Fallback/>
      </mc:AlternateContent>
      <p:sp>
        <p:nvSpPr>
          <p:cNvPr id="315" name="ZoneTexte 43"/>
          <p:cNvSpPr/>
          <p:nvPr/>
        </p:nvSpPr>
        <p:spPr>
          <a:xfrm>
            <a:off x="7254720" y="4753440"/>
            <a:ext cx="69588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Aptos"/>
                <a:ea typeface="DejaVu Sans"/>
              </a:rPr>
              <a:t>,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6" name="Rectangle 21"/>
          <p:cNvSpPr/>
          <p:nvPr/>
        </p:nvSpPr>
        <p:spPr>
          <a:xfrm>
            <a:off x="8148600" y="4326480"/>
            <a:ext cx="791280" cy="129168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 </a:t>
            </a: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5</a:t>
            </a:r>
            <a:endParaRPr b="0" lang="fr-FR" sz="195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195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 </a:t>
            </a:r>
            <a:endParaRPr b="0" lang="fr-FR" sz="195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7" name="Rectangle 22"/>
          <p:cNvSpPr/>
          <p:nvPr/>
        </p:nvSpPr>
        <p:spPr>
          <a:xfrm>
            <a:off x="5275440" y="3602520"/>
            <a:ext cx="719640" cy="71964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4400" spc="-1" strike="noStrike">
                <a:solidFill>
                  <a:srgbClr val="06674c"/>
                </a:solidFill>
                <a:latin typeface="Aptos"/>
                <a:ea typeface="DejaVu Sans"/>
              </a:rPr>
              <a:t>C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8" name="Rectangle 23"/>
          <p:cNvSpPr/>
          <p:nvPr/>
        </p:nvSpPr>
        <p:spPr>
          <a:xfrm>
            <a:off x="5276520" y="4322520"/>
            <a:ext cx="719280" cy="129168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</a:t>
            </a:r>
            <a:endParaRPr b="0" lang="fr-FR" sz="195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195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 </a:t>
            </a:r>
            <a:endParaRPr b="0" lang="fr-FR" sz="195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9" name=""/>
          <p:cNvSpPr/>
          <p:nvPr/>
        </p:nvSpPr>
        <p:spPr>
          <a:xfrm>
            <a:off x="4677840" y="5618880"/>
            <a:ext cx="4197600" cy="9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0" name=""/>
          <p:cNvSpPr/>
          <p:nvPr/>
        </p:nvSpPr>
        <p:spPr>
          <a:xfrm>
            <a:off x="4482000" y="5645880"/>
            <a:ext cx="4197600" cy="9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1" name="ZoneTexte 44"/>
          <p:cNvSpPr/>
          <p:nvPr/>
        </p:nvSpPr>
        <p:spPr>
          <a:xfrm>
            <a:off x="7560000" y="5760000"/>
            <a:ext cx="42732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0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2" name="ZoneTexte 45"/>
          <p:cNvSpPr/>
          <p:nvPr/>
        </p:nvSpPr>
        <p:spPr>
          <a:xfrm>
            <a:off x="7200000" y="5760000"/>
            <a:ext cx="42732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 </a:t>
            </a: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,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3" name="ZoneTexte 46"/>
          <p:cNvSpPr/>
          <p:nvPr/>
        </p:nvSpPr>
        <p:spPr>
          <a:xfrm>
            <a:off x="6840000" y="5760000"/>
            <a:ext cx="42732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8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4" name="ZoneTexte 47"/>
          <p:cNvSpPr/>
          <p:nvPr/>
        </p:nvSpPr>
        <p:spPr>
          <a:xfrm>
            <a:off x="8280000" y="5760000"/>
            <a:ext cx="42732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5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5" name="ZoneTexte 48"/>
          <p:cNvSpPr/>
          <p:nvPr/>
        </p:nvSpPr>
        <p:spPr>
          <a:xfrm>
            <a:off x="6120000" y="5760000"/>
            <a:ext cx="42732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8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6" name="ZoneTexte 50"/>
          <p:cNvSpPr/>
          <p:nvPr/>
        </p:nvSpPr>
        <p:spPr>
          <a:xfrm>
            <a:off x="7656120" y="909000"/>
            <a:ext cx="1343520" cy="57708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ff0000"/>
                </a:solidFill>
                <a:latin typeface="Calibri"/>
                <a:ea typeface="DejaVu Sans"/>
              </a:rPr>
              <a:t>88,05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7" name=""/>
          <p:cNvSpPr/>
          <p:nvPr/>
        </p:nvSpPr>
        <p:spPr>
          <a:xfrm>
            <a:off x="3384000" y="324000"/>
            <a:ext cx="1078200" cy="5382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8" name=""/>
          <p:cNvSpPr/>
          <p:nvPr/>
        </p:nvSpPr>
        <p:spPr>
          <a:xfrm>
            <a:off x="7871760" y="332640"/>
            <a:ext cx="1255680" cy="5356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9" name="ZoneTexte 70"/>
          <p:cNvSpPr/>
          <p:nvPr/>
        </p:nvSpPr>
        <p:spPr>
          <a:xfrm>
            <a:off x="6923160" y="4322520"/>
            <a:ext cx="331920" cy="27216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1200" spc="-1" strike="noStrike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b="0" lang="fr-FR" sz="1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0" name="ZoneTexte 92"/>
          <p:cNvSpPr/>
          <p:nvPr/>
        </p:nvSpPr>
        <p:spPr>
          <a:xfrm>
            <a:off x="678960" y="1251360"/>
            <a:ext cx="321480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5 000 </a:t>
            </a:r>
            <a:r>
              <a:rPr b="0" lang="fr-FR" sz="4400" spc="-1" strike="noStrike">
                <a:solidFill>
                  <a:srgbClr val="7030a0"/>
                </a:solidFill>
                <a:latin typeface="Calibri"/>
                <a:ea typeface="DejaVu Sans"/>
              </a:rPr>
              <a:t>+ 470 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331" name="Groupe 18"/>
          <p:cNvGrpSpPr/>
          <p:nvPr/>
        </p:nvGrpSpPr>
        <p:grpSpPr>
          <a:xfrm>
            <a:off x="1577520" y="2095200"/>
            <a:ext cx="1247040" cy="3389400"/>
            <a:chOff x="1577520" y="2095200"/>
            <a:chExt cx="1247040" cy="3389400"/>
          </a:xfrm>
        </p:grpSpPr>
        <p:cxnSp>
          <p:nvCxnSpPr>
            <p:cNvPr id="332" name="Connecteur droit 35"/>
            <p:cNvCxnSpPr/>
            <p:nvPr/>
          </p:nvCxnSpPr>
          <p:spPr>
            <a:xfrm flipV="1">
              <a:off x="2200680" y="2095200"/>
              <a:ext cx="624240" cy="334188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  <p:cxnSp>
          <p:nvCxnSpPr>
            <p:cNvPr id="333" name="Connecteur droit 36"/>
            <p:cNvCxnSpPr/>
            <p:nvPr/>
          </p:nvCxnSpPr>
          <p:spPr>
            <a:xfrm>
              <a:off x="1577520" y="2144880"/>
              <a:ext cx="624240" cy="334008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</p:grpSp>
      <p:sp>
        <p:nvSpPr>
          <p:cNvPr id="334" name="ZoneTexte 95"/>
          <p:cNvSpPr/>
          <p:nvPr/>
        </p:nvSpPr>
        <p:spPr>
          <a:xfrm>
            <a:off x="1471320" y="5567760"/>
            <a:ext cx="157752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5 470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229" dur="indefinite" restart="never" nodeType="tmRoot">
          <p:childTnLst>
            <p:seq>
              <p:cTn id="230" dur="indefinite" nodeType="mainSeq">
                <p:childTnLst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3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9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9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1" fill="hold">
                      <p:stCondLst>
                        <p:cond delay="indefinite"/>
                      </p:stCondLst>
                      <p:childTnLst>
                        <p:par>
                          <p:cTn id="272" fill="hold">
                            <p:stCondLst>
                              <p:cond delay="0"/>
                            </p:stCondLst>
                            <p:childTnLst>
                              <p:par>
                                <p:cTn id="27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5" fill="hold">
                      <p:stCondLst>
                        <p:cond delay="indefinite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9" fill="hold">
                      <p:stCondLst>
                        <p:cond delay="indefinite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7" fill="hold">
                      <p:stCondLst>
                        <p:cond delay="indefinite"/>
                      </p:stCondLst>
                      <p:childTnLst>
                        <p:par>
                          <p:cTn id="288" fill="hold">
                            <p:stCondLst>
                              <p:cond delay="0"/>
                            </p:stCondLst>
                            <p:childTnLst>
                              <p:par>
                                <p:cTn id="28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1" fill="hold">
                      <p:stCondLst>
                        <p:cond delay="indefinite"/>
                      </p:stCondLst>
                      <p:childTnLst>
                        <p:par>
                          <p:cTn id="292" fill="hold">
                            <p:stCondLst>
                              <p:cond delay="0"/>
                            </p:stCondLst>
                            <p:childTnLst>
                              <p:par>
                                <p:cTn id="29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5" fill="hold">
                      <p:stCondLst>
                        <p:cond delay="indefinite"/>
                      </p:stCondLst>
                      <p:childTnLst>
                        <p:par>
                          <p:cTn id="296" fill="hold">
                            <p:stCondLst>
                              <p:cond delay="0"/>
                            </p:stCondLst>
                            <p:childTnLst>
                              <p:par>
                                <p:cTn id="29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9" fill="hold">
                      <p:stCondLst>
                        <p:cond delay="indefinite"/>
                      </p:stCondLst>
                      <p:childTnLst>
                        <p:par>
                          <p:cTn id="300" fill="hold">
                            <p:stCondLst>
                              <p:cond delay="0"/>
                            </p:stCondLst>
                            <p:childTnLst>
                              <p:par>
                                <p:cTn id="30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3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0760" cy="3668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1/6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6" name=""/>
          <p:cNvSpPr/>
          <p:nvPr/>
        </p:nvSpPr>
        <p:spPr>
          <a:xfrm>
            <a:off x="3384000" y="324000"/>
            <a:ext cx="1078200" cy="5382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7" name=""/>
          <p:cNvSpPr/>
          <p:nvPr/>
        </p:nvSpPr>
        <p:spPr>
          <a:xfrm>
            <a:off x="7871760" y="332640"/>
            <a:ext cx="1255680" cy="5356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8" name=""/>
          <p:cNvSpPr/>
          <p:nvPr/>
        </p:nvSpPr>
        <p:spPr>
          <a:xfrm flipV="1">
            <a:off x="450216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90000" bIns="90000" anchor="t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9" name="ZoneTexte 51"/>
          <p:cNvSpPr/>
          <p:nvPr/>
        </p:nvSpPr>
        <p:spPr>
          <a:xfrm>
            <a:off x="4671000" y="1809000"/>
            <a:ext cx="4565880" cy="699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Estimation :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0" name="ZoneTexte 52"/>
          <p:cNvSpPr/>
          <p:nvPr/>
        </p:nvSpPr>
        <p:spPr>
          <a:xfrm>
            <a:off x="4680000" y="900000"/>
            <a:ext cx="469512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88,75 – 34,58 = …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1" name="ZoneTexte 55"/>
          <p:cNvSpPr/>
          <p:nvPr/>
        </p:nvSpPr>
        <p:spPr>
          <a:xfrm>
            <a:off x="4793400" y="2540160"/>
            <a:ext cx="3126240" cy="699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89 – 35 = …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2" name="ZoneTexte 93"/>
          <p:cNvSpPr/>
          <p:nvPr/>
        </p:nvSpPr>
        <p:spPr>
          <a:xfrm>
            <a:off x="678960" y="1251360"/>
            <a:ext cx="321480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6 019 </a:t>
            </a:r>
            <a:r>
              <a:rPr b="0" lang="fr-FR" sz="4400" spc="-1" strike="noStrike">
                <a:solidFill>
                  <a:srgbClr val="7030a0"/>
                </a:solidFill>
                <a:latin typeface="Calibri"/>
                <a:ea typeface="DejaVu Sans"/>
              </a:rPr>
              <a:t>+ 630 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3" name="ZoneTexte 94"/>
          <p:cNvSpPr/>
          <p:nvPr/>
        </p:nvSpPr>
        <p:spPr>
          <a:xfrm>
            <a:off x="309600" y="2482200"/>
            <a:ext cx="396504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6 019 </a:t>
            </a:r>
            <a:r>
              <a:rPr b="0" lang="fr-FR" sz="4400" spc="-1" strike="noStrike">
                <a:solidFill>
                  <a:srgbClr val="00b050"/>
                </a:solidFill>
                <a:latin typeface="Calibri"/>
                <a:ea typeface="DejaVu Sans"/>
              </a:rPr>
              <a:t>+ 600</a:t>
            </a:r>
            <a:r>
              <a:rPr b="0" lang="fr-FR" sz="4400" spc="-1" strike="noStrike">
                <a:solidFill>
                  <a:srgbClr val="c00000"/>
                </a:solidFill>
                <a:latin typeface="Calibri"/>
                <a:ea typeface="DejaVu Sans"/>
              </a:rPr>
              <a:t> + 30 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344" name="Groupe 16"/>
          <p:cNvGrpSpPr/>
          <p:nvPr/>
        </p:nvGrpSpPr>
        <p:grpSpPr>
          <a:xfrm>
            <a:off x="900000" y="3264120"/>
            <a:ext cx="1500840" cy="762120"/>
            <a:chOff x="900000" y="3264120"/>
            <a:chExt cx="1500840" cy="762120"/>
          </a:xfrm>
        </p:grpSpPr>
        <p:cxnSp>
          <p:nvCxnSpPr>
            <p:cNvPr id="345" name="Connecteur droit 31"/>
            <p:cNvCxnSpPr/>
            <p:nvPr/>
          </p:nvCxnSpPr>
          <p:spPr>
            <a:xfrm flipV="1">
              <a:off x="1650600" y="3264120"/>
              <a:ext cx="750600" cy="75168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  <p:cxnSp>
          <p:nvCxnSpPr>
            <p:cNvPr id="346" name="Connecteur droit 32"/>
            <p:cNvCxnSpPr/>
            <p:nvPr/>
          </p:nvCxnSpPr>
          <p:spPr>
            <a:xfrm>
              <a:off x="900000" y="3275640"/>
              <a:ext cx="751680" cy="75096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</p:grpSp>
      <p:grpSp>
        <p:nvGrpSpPr>
          <p:cNvPr id="347" name="Groupe 17"/>
          <p:cNvGrpSpPr/>
          <p:nvPr/>
        </p:nvGrpSpPr>
        <p:grpSpPr>
          <a:xfrm>
            <a:off x="2399400" y="2013840"/>
            <a:ext cx="1124640" cy="623520"/>
            <a:chOff x="2399400" y="2013840"/>
            <a:chExt cx="1124640" cy="623520"/>
          </a:xfrm>
        </p:grpSpPr>
        <p:cxnSp>
          <p:nvCxnSpPr>
            <p:cNvPr id="348" name="Connecteur droit 33"/>
            <p:cNvCxnSpPr/>
            <p:nvPr/>
          </p:nvCxnSpPr>
          <p:spPr>
            <a:xfrm>
              <a:off x="2961720" y="2022840"/>
              <a:ext cx="562680" cy="614880"/>
            </a:xfrm>
            <a:prstGeom prst="straightConnector1">
              <a:avLst/>
            </a:prstGeom>
            <a:ln w="19050">
              <a:solidFill>
                <a:srgbClr val="c00000"/>
              </a:solidFill>
              <a:round/>
            </a:ln>
          </p:spPr>
        </p:cxnSp>
        <p:cxnSp>
          <p:nvCxnSpPr>
            <p:cNvPr id="349" name="Connecteur droit 34"/>
            <p:cNvCxnSpPr/>
            <p:nvPr/>
          </p:nvCxnSpPr>
          <p:spPr>
            <a:xfrm flipV="1">
              <a:off x="2399400" y="2013840"/>
              <a:ext cx="563400" cy="614520"/>
            </a:xfrm>
            <a:prstGeom prst="straightConnector1">
              <a:avLst/>
            </a:prstGeom>
            <a:ln w="19050">
              <a:solidFill>
                <a:srgbClr val="c00000"/>
              </a:solidFill>
              <a:round/>
            </a:ln>
          </p:spPr>
        </p:cxnSp>
      </p:grpSp>
      <p:sp>
        <p:nvSpPr>
          <p:cNvPr id="350" name="ZoneTexte 96"/>
          <p:cNvSpPr/>
          <p:nvPr/>
        </p:nvSpPr>
        <p:spPr>
          <a:xfrm>
            <a:off x="893160" y="4033800"/>
            <a:ext cx="258336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6 619</a:t>
            </a:r>
            <a:r>
              <a:rPr b="0" lang="fr-FR" sz="4400" spc="-1" strike="noStrike">
                <a:solidFill>
                  <a:srgbClr val="c00000"/>
                </a:solidFill>
                <a:latin typeface="Calibri"/>
                <a:ea typeface="DejaVu Sans"/>
              </a:rPr>
              <a:t> + 30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351" name="Groupe 19"/>
          <p:cNvGrpSpPr/>
          <p:nvPr/>
        </p:nvGrpSpPr>
        <p:grpSpPr>
          <a:xfrm>
            <a:off x="1577520" y="4722840"/>
            <a:ext cx="1247040" cy="761760"/>
            <a:chOff x="1577520" y="4722840"/>
            <a:chExt cx="1247040" cy="761760"/>
          </a:xfrm>
        </p:grpSpPr>
        <p:cxnSp>
          <p:nvCxnSpPr>
            <p:cNvPr id="352" name="Connecteur droit 37"/>
            <p:cNvCxnSpPr/>
            <p:nvPr/>
          </p:nvCxnSpPr>
          <p:spPr>
            <a:xfrm flipV="1">
              <a:off x="2200680" y="4722840"/>
              <a:ext cx="624240" cy="75132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  <p:cxnSp>
          <p:nvCxnSpPr>
            <p:cNvPr id="353" name="Connecteur droit 38"/>
            <p:cNvCxnSpPr/>
            <p:nvPr/>
          </p:nvCxnSpPr>
          <p:spPr>
            <a:xfrm>
              <a:off x="1577520" y="4734000"/>
              <a:ext cx="624240" cy="75096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</p:grpSp>
      <p:sp>
        <p:nvSpPr>
          <p:cNvPr id="354" name="ZoneTexte 97"/>
          <p:cNvSpPr/>
          <p:nvPr/>
        </p:nvSpPr>
        <p:spPr>
          <a:xfrm>
            <a:off x="1471320" y="5567760"/>
            <a:ext cx="157752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6 649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305" dur="indefinite" restart="never" nodeType="tmRoot">
          <p:childTnLst>
            <p:seq>
              <p:cTn id="306" dur="indefinite" nodeType="mainSeq">
                <p:childTnLst>
                  <p:par>
                    <p:cTn id="307" fill="hold">
                      <p:stCondLst>
                        <p:cond delay="indefinite"/>
                      </p:stCondLst>
                      <p:childTnLst>
                        <p:par>
                          <p:cTn id="308" fill="hold">
                            <p:stCondLst>
                              <p:cond delay="0"/>
                            </p:stCondLst>
                            <p:childTnLst>
                              <p:par>
                                <p:cTn id="30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1" fill="hold">
                      <p:stCondLst>
                        <p:cond delay="indefinite"/>
                      </p:stCondLst>
                      <p:childTnLst>
                        <p:par>
                          <p:cTn id="312" fill="hold">
                            <p:stCondLst>
                              <p:cond delay="0"/>
                            </p:stCondLst>
                            <p:childTnLst>
                              <p:par>
                                <p:cTn id="31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5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7" fill="hold">
                      <p:stCondLst>
                        <p:cond delay="indefinite"/>
                      </p:stCondLst>
                      <p:childTnLst>
                        <p:par>
                          <p:cTn id="318" fill="hold">
                            <p:stCondLst>
                              <p:cond delay="0"/>
                            </p:stCondLst>
                            <p:childTnLst>
                              <p:par>
                                <p:cTn id="31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3" fill="hold">
                      <p:stCondLst>
                        <p:cond delay="indefinite"/>
                      </p:stCondLst>
                      <p:childTnLst>
                        <p:par>
                          <p:cTn id="324" fill="hold">
                            <p:stCondLst>
                              <p:cond delay="0"/>
                            </p:stCondLst>
                            <p:childTnLst>
                              <p:par>
                                <p:cTn id="32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7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0760" cy="3668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1/6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6" name=""/>
          <p:cNvSpPr/>
          <p:nvPr/>
        </p:nvSpPr>
        <p:spPr>
          <a:xfrm flipV="1">
            <a:off x="450252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90000" bIns="90000" anchor="t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7" name="ZoneTexte 56"/>
          <p:cNvSpPr/>
          <p:nvPr/>
        </p:nvSpPr>
        <p:spPr>
          <a:xfrm>
            <a:off x="4671000" y="909000"/>
            <a:ext cx="378864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88,75 – 34,58 = …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8" name="ZoneTexte 57"/>
          <p:cNvSpPr/>
          <p:nvPr/>
        </p:nvSpPr>
        <p:spPr>
          <a:xfrm>
            <a:off x="4671000" y="1809000"/>
            <a:ext cx="4565880" cy="699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89 – 35 = …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9" name="ZoneTexte 58"/>
          <p:cNvSpPr/>
          <p:nvPr/>
        </p:nvSpPr>
        <p:spPr>
          <a:xfrm>
            <a:off x="6687720" y="1809000"/>
            <a:ext cx="105192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54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0" name="Rectangle 24"/>
          <p:cNvSpPr/>
          <p:nvPr/>
        </p:nvSpPr>
        <p:spPr>
          <a:xfrm>
            <a:off x="4735440" y="4322520"/>
            <a:ext cx="539640" cy="129060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 </a:t>
            </a:r>
            <a:endParaRPr b="0" lang="fr-FR" sz="195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195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</a:t>
            </a: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-</a:t>
            </a:r>
            <a:endParaRPr b="0" lang="fr-FR" sz="195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1" name="Rectangle 25"/>
          <p:cNvSpPr/>
          <p:nvPr/>
        </p:nvSpPr>
        <p:spPr>
          <a:xfrm>
            <a:off x="5994360" y="3602520"/>
            <a:ext cx="719640" cy="71964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4400" spc="-1" strike="noStrike">
                <a:solidFill>
                  <a:srgbClr val="c00000"/>
                </a:solidFill>
                <a:latin typeface="Aptos"/>
                <a:ea typeface="DejaVu Sans"/>
              </a:rPr>
              <a:t>D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2" name="Rectangle 26"/>
          <p:cNvSpPr/>
          <p:nvPr/>
        </p:nvSpPr>
        <p:spPr>
          <a:xfrm>
            <a:off x="6715440" y="3602520"/>
            <a:ext cx="719640" cy="71964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4400" spc="-1" strike="noStrike">
                <a:solidFill>
                  <a:srgbClr val="0070c0"/>
                </a:solidFill>
                <a:latin typeface="Aptos"/>
                <a:ea typeface="DejaVu Sans"/>
              </a:rPr>
              <a:t>U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3" name="Rectangle 27"/>
          <p:cNvSpPr/>
          <p:nvPr/>
        </p:nvSpPr>
        <p:spPr>
          <a:xfrm>
            <a:off x="5995080" y="4322520"/>
            <a:ext cx="719640" cy="129168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</a:t>
            </a: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8</a:t>
            </a:r>
            <a:endParaRPr b="0" lang="fr-FR" sz="195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195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</a:t>
            </a: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3</a:t>
            </a:r>
            <a:endParaRPr b="0" lang="fr-FR" sz="195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4" name="Rectangle 28"/>
          <p:cNvSpPr/>
          <p:nvPr/>
        </p:nvSpPr>
        <p:spPr>
          <a:xfrm>
            <a:off x="6715080" y="4322520"/>
            <a:ext cx="719280" cy="129168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</a:t>
            </a: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8 </a:t>
            </a:r>
            <a:endParaRPr b="0" lang="fr-FR" sz="195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195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</a:t>
            </a: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4</a:t>
            </a:r>
            <a:endParaRPr b="0" lang="fr-FR" sz="195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5" name="Rectangle 29"/>
          <p:cNvSpPr/>
          <p:nvPr/>
        </p:nvSpPr>
        <p:spPr>
          <a:xfrm>
            <a:off x="7435440" y="3602520"/>
            <a:ext cx="719640" cy="71964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29160" tIns="45000" bIns="45000" anchor="t">
            <a:noAutofit/>
          </a:bodyPr>
          <a:p>
            <a:pPr algn="ctr">
              <a:lnSpc>
                <a:spcPct val="100000"/>
              </a:lnSpc>
            </a:pPr>
            <a:r>
              <a:rPr b="1" lang="fr-FR" sz="1050" spc="-1" strike="noStrike">
                <a:solidFill>
                  <a:srgbClr val="747474"/>
                </a:solidFill>
                <a:latin typeface="Aptos"/>
                <a:ea typeface="DejaVu Sans"/>
              </a:rPr>
              <a:t>dixièmes</a:t>
            </a:r>
            <a:endParaRPr b="0" lang="fr-FR" sz="105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6" name="Rectangle 30"/>
          <p:cNvSpPr/>
          <p:nvPr/>
        </p:nvSpPr>
        <p:spPr>
          <a:xfrm>
            <a:off x="8149320" y="3606480"/>
            <a:ext cx="791640" cy="71964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29160" tIns="45000" bIns="45000" anchor="t">
            <a:noAutofit/>
          </a:bodyPr>
          <a:p>
            <a:pPr algn="ctr">
              <a:lnSpc>
                <a:spcPct val="100000"/>
              </a:lnSpc>
            </a:pPr>
            <a:r>
              <a:rPr b="1" lang="fr-FR" sz="1050" spc="-1" strike="noStrike">
                <a:solidFill>
                  <a:srgbClr val="747474"/>
                </a:solidFill>
                <a:latin typeface="Aptos"/>
                <a:ea typeface="DejaVu Sans"/>
              </a:rPr>
              <a:t>centièmes</a:t>
            </a:r>
            <a:endParaRPr b="0" lang="fr-FR" sz="105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7" name="Rectangle 31"/>
          <p:cNvSpPr/>
          <p:nvPr/>
        </p:nvSpPr>
        <p:spPr>
          <a:xfrm>
            <a:off x="7436160" y="4322520"/>
            <a:ext cx="719640" cy="129168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</a:t>
            </a: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7</a:t>
            </a:r>
            <a:endParaRPr b="0" lang="fr-FR" sz="195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195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</a:t>
            </a: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5 </a:t>
            </a:r>
            <a:endParaRPr b="0" lang="fr-FR" sz="195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8" name="ZoneTexte 59"/>
          <p:cNvSpPr/>
          <p:nvPr/>
        </p:nvSpPr>
        <p:spPr>
          <a:xfrm>
            <a:off x="7255440" y="4174200"/>
            <a:ext cx="69588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Aptos"/>
                <a:ea typeface="DejaVu Sans"/>
              </a:rPr>
              <a:t>,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369" name="ZoneTexte 60"/>
              <p:cNvSpPr txBox="1"/>
              <p:nvPr/>
            </p:nvSpPr>
            <p:spPr>
              <a:xfrm>
                <a:off x="7520760" y="3921840"/>
                <a:ext cx="551160" cy="36972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1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=</m:t>
                    </m:r>
                    <m:r>
                      <m:t xml:space="preserve">0,1</m:t>
                    </m:r>
                  </m:oMath>
                </a14:m>
              </a:p>
            </p:txBody>
          </p:sp>
        </mc:Choice>
        <mc:Fallback/>
      </mc:AlternateContent>
      <mc:AlternateContent>
        <mc:Choice xmlns:a14="http://schemas.microsoft.com/office/drawing/2010/main" Requires="a14">
          <p:sp>
            <p:nvSpPr>
              <p:cNvPr id="370" name="ZoneTexte 61"/>
              <p:cNvSpPr txBox="1"/>
              <p:nvPr/>
            </p:nvSpPr>
            <p:spPr>
              <a:xfrm>
                <a:off x="8156880" y="3906720"/>
                <a:ext cx="706320" cy="36936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1</m:t>
                        </m:r>
                      </m:num>
                      <m:den>
                        <m:r>
                          <m:t xml:space="preserve">100</m:t>
                        </m:r>
                      </m:den>
                    </m:f>
                    <m:r>
                      <m:t xml:space="preserve">=</m:t>
                    </m:r>
                    <m:r>
                      <m:t xml:space="preserve">0,01</m:t>
                    </m:r>
                  </m:oMath>
                </a14:m>
              </a:p>
            </p:txBody>
          </p:sp>
        </mc:Choice>
        <mc:Fallback/>
      </mc:AlternateContent>
      <p:sp>
        <p:nvSpPr>
          <p:cNvPr id="371" name="ZoneTexte 62"/>
          <p:cNvSpPr/>
          <p:nvPr/>
        </p:nvSpPr>
        <p:spPr>
          <a:xfrm>
            <a:off x="7254720" y="4753440"/>
            <a:ext cx="69588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Aptos"/>
                <a:ea typeface="DejaVu Sans"/>
              </a:rPr>
              <a:t>,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2" name="Rectangle 32"/>
          <p:cNvSpPr/>
          <p:nvPr/>
        </p:nvSpPr>
        <p:spPr>
          <a:xfrm>
            <a:off x="8148600" y="4326480"/>
            <a:ext cx="791280" cy="129168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 </a:t>
            </a: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5</a:t>
            </a:r>
            <a:endParaRPr b="0" lang="fr-FR" sz="195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195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 </a:t>
            </a: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8</a:t>
            </a:r>
            <a:endParaRPr b="0" lang="fr-FR" sz="195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3" name="Rectangle 33"/>
          <p:cNvSpPr/>
          <p:nvPr/>
        </p:nvSpPr>
        <p:spPr>
          <a:xfrm>
            <a:off x="5275440" y="3602520"/>
            <a:ext cx="719640" cy="71964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4400" spc="-1" strike="noStrike">
                <a:solidFill>
                  <a:srgbClr val="06674c"/>
                </a:solidFill>
                <a:latin typeface="Aptos"/>
                <a:ea typeface="DejaVu Sans"/>
              </a:rPr>
              <a:t>C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4" name="Rectangle 34"/>
          <p:cNvSpPr/>
          <p:nvPr/>
        </p:nvSpPr>
        <p:spPr>
          <a:xfrm>
            <a:off x="5276520" y="4322520"/>
            <a:ext cx="719280" cy="129168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</a:t>
            </a:r>
            <a:endParaRPr b="0" lang="fr-FR" sz="195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195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 </a:t>
            </a:r>
            <a:endParaRPr b="0" lang="fr-FR" sz="195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5" name=""/>
          <p:cNvSpPr/>
          <p:nvPr/>
        </p:nvSpPr>
        <p:spPr>
          <a:xfrm>
            <a:off x="4677840" y="5618880"/>
            <a:ext cx="4197600" cy="9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6" name=""/>
          <p:cNvSpPr/>
          <p:nvPr/>
        </p:nvSpPr>
        <p:spPr>
          <a:xfrm>
            <a:off x="4482000" y="5645880"/>
            <a:ext cx="4197600" cy="9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7" name="ZoneTexte 63"/>
          <p:cNvSpPr/>
          <p:nvPr/>
        </p:nvSpPr>
        <p:spPr>
          <a:xfrm>
            <a:off x="7560000" y="5760000"/>
            <a:ext cx="42732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1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8" name="ZoneTexte 64"/>
          <p:cNvSpPr/>
          <p:nvPr/>
        </p:nvSpPr>
        <p:spPr>
          <a:xfrm>
            <a:off x="7200000" y="5760000"/>
            <a:ext cx="42732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 </a:t>
            </a: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,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9" name="ZoneTexte 65"/>
          <p:cNvSpPr/>
          <p:nvPr/>
        </p:nvSpPr>
        <p:spPr>
          <a:xfrm>
            <a:off x="6840000" y="5760000"/>
            <a:ext cx="42732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4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0" name="ZoneTexte 66"/>
          <p:cNvSpPr/>
          <p:nvPr/>
        </p:nvSpPr>
        <p:spPr>
          <a:xfrm>
            <a:off x="8280000" y="5760000"/>
            <a:ext cx="42732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7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1" name="ZoneTexte 67"/>
          <p:cNvSpPr/>
          <p:nvPr/>
        </p:nvSpPr>
        <p:spPr>
          <a:xfrm>
            <a:off x="6120000" y="5760000"/>
            <a:ext cx="42732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5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2" name="ZoneTexte 69"/>
          <p:cNvSpPr/>
          <p:nvPr/>
        </p:nvSpPr>
        <p:spPr>
          <a:xfrm>
            <a:off x="7656120" y="900000"/>
            <a:ext cx="1343520" cy="57708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ff0000"/>
                </a:solidFill>
                <a:latin typeface="Calibri"/>
                <a:ea typeface="DejaVu Sans"/>
              </a:rPr>
              <a:t>54,17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3" name=""/>
          <p:cNvSpPr/>
          <p:nvPr/>
        </p:nvSpPr>
        <p:spPr>
          <a:xfrm>
            <a:off x="3384000" y="324000"/>
            <a:ext cx="1078200" cy="5382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4" name=""/>
          <p:cNvSpPr/>
          <p:nvPr/>
        </p:nvSpPr>
        <p:spPr>
          <a:xfrm>
            <a:off x="7871760" y="332640"/>
            <a:ext cx="1255680" cy="5356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5" name="ZoneTexte 71"/>
          <p:cNvSpPr/>
          <p:nvPr/>
        </p:nvSpPr>
        <p:spPr>
          <a:xfrm>
            <a:off x="8322120" y="4569840"/>
            <a:ext cx="151920" cy="27216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1200" spc="-1" strike="noStrike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b="0" lang="fr-FR" sz="1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6" name="ZoneTexte 72"/>
          <p:cNvSpPr/>
          <p:nvPr/>
        </p:nvSpPr>
        <p:spPr>
          <a:xfrm>
            <a:off x="7505640" y="5337360"/>
            <a:ext cx="414360" cy="272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1200" spc="-1" strike="noStrike">
                <a:solidFill>
                  <a:srgbClr val="000000"/>
                </a:solidFill>
                <a:latin typeface="Calibri"/>
                <a:ea typeface="DejaVu Sans"/>
              </a:rPr>
              <a:t>+ 1</a:t>
            </a:r>
            <a:endParaRPr b="0" lang="fr-FR" sz="1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7" name="ZoneTexte 98"/>
          <p:cNvSpPr/>
          <p:nvPr/>
        </p:nvSpPr>
        <p:spPr>
          <a:xfrm>
            <a:off x="678960" y="1251360"/>
            <a:ext cx="321480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4 582 </a:t>
            </a:r>
            <a:r>
              <a:rPr b="0" lang="fr-FR" sz="4400" spc="-1" strike="noStrike">
                <a:solidFill>
                  <a:srgbClr val="7030a0"/>
                </a:solidFill>
                <a:latin typeface="Calibri"/>
                <a:ea typeface="DejaVu Sans"/>
              </a:rPr>
              <a:t>+ 510 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8" name="ZoneTexte 99"/>
          <p:cNvSpPr/>
          <p:nvPr/>
        </p:nvSpPr>
        <p:spPr>
          <a:xfrm>
            <a:off x="309600" y="2482200"/>
            <a:ext cx="396504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4 582 </a:t>
            </a:r>
            <a:r>
              <a:rPr b="0" lang="fr-FR" sz="4400" spc="-1" strike="noStrike">
                <a:solidFill>
                  <a:srgbClr val="00b050"/>
                </a:solidFill>
                <a:latin typeface="Calibri"/>
                <a:ea typeface="DejaVu Sans"/>
              </a:rPr>
              <a:t>+ 500</a:t>
            </a:r>
            <a:r>
              <a:rPr b="0" lang="fr-FR" sz="4400" spc="-1" strike="noStrike">
                <a:solidFill>
                  <a:srgbClr val="c00000"/>
                </a:solidFill>
                <a:latin typeface="Calibri"/>
                <a:ea typeface="DejaVu Sans"/>
              </a:rPr>
              <a:t> + 10 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389" name="Groupe 20"/>
          <p:cNvGrpSpPr/>
          <p:nvPr/>
        </p:nvGrpSpPr>
        <p:grpSpPr>
          <a:xfrm>
            <a:off x="900000" y="3264120"/>
            <a:ext cx="1500840" cy="762120"/>
            <a:chOff x="900000" y="3264120"/>
            <a:chExt cx="1500840" cy="762120"/>
          </a:xfrm>
        </p:grpSpPr>
        <p:cxnSp>
          <p:nvCxnSpPr>
            <p:cNvPr id="390" name="Connecteur droit 39"/>
            <p:cNvCxnSpPr/>
            <p:nvPr/>
          </p:nvCxnSpPr>
          <p:spPr>
            <a:xfrm flipV="1">
              <a:off x="1650600" y="3264120"/>
              <a:ext cx="750600" cy="75168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  <p:cxnSp>
          <p:nvCxnSpPr>
            <p:cNvPr id="391" name="Connecteur droit 40"/>
            <p:cNvCxnSpPr/>
            <p:nvPr/>
          </p:nvCxnSpPr>
          <p:spPr>
            <a:xfrm>
              <a:off x="900000" y="3275640"/>
              <a:ext cx="751680" cy="75096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</p:grpSp>
      <p:grpSp>
        <p:nvGrpSpPr>
          <p:cNvPr id="392" name="Groupe 21"/>
          <p:cNvGrpSpPr/>
          <p:nvPr/>
        </p:nvGrpSpPr>
        <p:grpSpPr>
          <a:xfrm>
            <a:off x="2399400" y="2013840"/>
            <a:ext cx="1124640" cy="623520"/>
            <a:chOff x="2399400" y="2013840"/>
            <a:chExt cx="1124640" cy="623520"/>
          </a:xfrm>
        </p:grpSpPr>
        <p:cxnSp>
          <p:nvCxnSpPr>
            <p:cNvPr id="393" name="Connecteur droit 41"/>
            <p:cNvCxnSpPr/>
            <p:nvPr/>
          </p:nvCxnSpPr>
          <p:spPr>
            <a:xfrm>
              <a:off x="2961720" y="2022840"/>
              <a:ext cx="562680" cy="614880"/>
            </a:xfrm>
            <a:prstGeom prst="straightConnector1">
              <a:avLst/>
            </a:prstGeom>
            <a:ln w="19050">
              <a:solidFill>
                <a:srgbClr val="c00000"/>
              </a:solidFill>
              <a:round/>
            </a:ln>
          </p:spPr>
        </p:cxnSp>
        <p:cxnSp>
          <p:nvCxnSpPr>
            <p:cNvPr id="394" name="Connecteur droit 42"/>
            <p:cNvCxnSpPr/>
            <p:nvPr/>
          </p:nvCxnSpPr>
          <p:spPr>
            <a:xfrm flipV="1">
              <a:off x="2399400" y="2013840"/>
              <a:ext cx="563400" cy="614520"/>
            </a:xfrm>
            <a:prstGeom prst="straightConnector1">
              <a:avLst/>
            </a:prstGeom>
            <a:ln w="19050">
              <a:solidFill>
                <a:srgbClr val="c00000"/>
              </a:solidFill>
              <a:round/>
            </a:ln>
          </p:spPr>
        </p:cxnSp>
      </p:grpSp>
      <p:sp>
        <p:nvSpPr>
          <p:cNvPr id="395" name="ZoneTexte 100"/>
          <p:cNvSpPr/>
          <p:nvPr/>
        </p:nvSpPr>
        <p:spPr>
          <a:xfrm>
            <a:off x="893160" y="4033800"/>
            <a:ext cx="258336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5 082</a:t>
            </a:r>
            <a:r>
              <a:rPr b="0" lang="fr-FR" sz="4400" spc="-1" strike="noStrike">
                <a:solidFill>
                  <a:srgbClr val="c00000"/>
                </a:solidFill>
                <a:latin typeface="Calibri"/>
                <a:ea typeface="DejaVu Sans"/>
              </a:rPr>
              <a:t> + 10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396" name="Groupe 22"/>
          <p:cNvGrpSpPr/>
          <p:nvPr/>
        </p:nvGrpSpPr>
        <p:grpSpPr>
          <a:xfrm>
            <a:off x="1577520" y="4722840"/>
            <a:ext cx="1247040" cy="761760"/>
            <a:chOff x="1577520" y="4722840"/>
            <a:chExt cx="1247040" cy="761760"/>
          </a:xfrm>
        </p:grpSpPr>
        <p:cxnSp>
          <p:nvCxnSpPr>
            <p:cNvPr id="397" name="Connecteur droit 43"/>
            <p:cNvCxnSpPr/>
            <p:nvPr/>
          </p:nvCxnSpPr>
          <p:spPr>
            <a:xfrm flipV="1">
              <a:off x="2200680" y="4722840"/>
              <a:ext cx="624240" cy="75132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  <p:cxnSp>
          <p:nvCxnSpPr>
            <p:cNvPr id="398" name="Connecteur droit 44"/>
            <p:cNvCxnSpPr/>
            <p:nvPr/>
          </p:nvCxnSpPr>
          <p:spPr>
            <a:xfrm>
              <a:off x="1577520" y="4734000"/>
              <a:ext cx="624240" cy="75096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</p:grpSp>
      <p:sp>
        <p:nvSpPr>
          <p:cNvPr id="399" name="ZoneTexte 101"/>
          <p:cNvSpPr/>
          <p:nvPr/>
        </p:nvSpPr>
        <p:spPr>
          <a:xfrm>
            <a:off x="1471320" y="5567760"/>
            <a:ext cx="157752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5 092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329" dur="indefinite" restart="never" nodeType="tmRoot">
          <p:childTnLst>
            <p:seq>
              <p:cTn id="330" dur="indefinite" nodeType="mainSeq">
                <p:childTnLst>
                  <p:par>
                    <p:cTn id="331" fill="hold">
                      <p:stCondLst>
                        <p:cond delay="indefinite"/>
                      </p:stCondLst>
                      <p:childTnLst>
                        <p:par>
                          <p:cTn id="332" fill="hold">
                            <p:stCondLst>
                              <p:cond delay="0"/>
                            </p:stCondLst>
                            <p:childTnLst>
                              <p:par>
                                <p:cTn id="33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5" fill="hold">
                      <p:stCondLst>
                        <p:cond delay="indefinite"/>
                      </p:stCondLst>
                      <p:childTnLst>
                        <p:par>
                          <p:cTn id="336" fill="hold">
                            <p:stCondLst>
                              <p:cond delay="0"/>
                            </p:stCondLst>
                            <p:childTnLst>
                              <p:par>
                                <p:cTn id="33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9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1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3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5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7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1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3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5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7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1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5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7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9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1" fill="hold">
                      <p:stCondLst>
                        <p:cond delay="indefinite"/>
                      </p:stCondLst>
                      <p:childTnLst>
                        <p:par>
                          <p:cTn id="372" fill="hold">
                            <p:stCondLst>
                              <p:cond delay="0"/>
                            </p:stCondLst>
                            <p:childTnLst>
                              <p:par>
                                <p:cTn id="37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5" fill="hold">
                      <p:stCondLst>
                        <p:cond delay="indefinite"/>
                      </p:stCondLst>
                      <p:childTnLst>
                        <p:par>
                          <p:cTn id="376" fill="hold">
                            <p:stCondLst>
                              <p:cond delay="0"/>
                            </p:stCondLst>
                            <p:childTnLst>
                              <p:par>
                                <p:cTn id="37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9" fill="hold">
                      <p:stCondLst>
                        <p:cond delay="indefinite"/>
                      </p:stCondLst>
                      <p:childTnLst>
                        <p:par>
                          <p:cTn id="380" fill="hold">
                            <p:stCondLst>
                              <p:cond delay="0"/>
                            </p:stCondLst>
                            <p:childTnLst>
                              <p:par>
                                <p:cTn id="38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3" fill="hold">
                      <p:stCondLst>
                        <p:cond delay="indefinite"/>
                      </p:stCondLst>
                      <p:childTnLst>
                        <p:par>
                          <p:cTn id="384" fill="hold">
                            <p:stCondLst>
                              <p:cond delay="0"/>
                            </p:stCondLst>
                            <p:childTnLst>
                              <p:par>
                                <p:cTn id="38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7" fill="hold">
                      <p:stCondLst>
                        <p:cond delay="indefinite"/>
                      </p:stCondLst>
                      <p:childTnLst>
                        <p:par>
                          <p:cTn id="388" fill="hold">
                            <p:stCondLst>
                              <p:cond delay="0"/>
                            </p:stCondLst>
                            <p:childTnLst>
                              <p:par>
                                <p:cTn id="38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1" fill="hold">
                      <p:stCondLst>
                        <p:cond delay="indefinite"/>
                      </p:stCondLst>
                      <p:childTnLst>
                        <p:par>
                          <p:cTn id="392" fill="hold">
                            <p:stCondLst>
                              <p:cond delay="0"/>
                            </p:stCondLst>
                            <p:childTnLst>
                              <p:par>
                                <p:cTn id="39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5" fill="hold">
                      <p:stCondLst>
                        <p:cond delay="indefinite"/>
                      </p:stCondLst>
                      <p:childTnLst>
                        <p:par>
                          <p:cTn id="396" fill="hold">
                            <p:stCondLst>
                              <p:cond delay="0"/>
                            </p:stCondLst>
                            <p:childTnLst>
                              <p:par>
                                <p:cTn id="39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9" fill="hold">
                      <p:stCondLst>
                        <p:cond delay="indefinite"/>
                      </p:stCondLst>
                      <p:childTnLst>
                        <p:par>
                          <p:cTn id="400" fill="hold">
                            <p:stCondLst>
                              <p:cond delay="0"/>
                            </p:stCondLst>
                            <p:childTnLst>
                              <p:par>
                                <p:cTn id="40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3" fill="hold">
                      <p:stCondLst>
                        <p:cond delay="indefinite"/>
                      </p:stCondLst>
                      <p:childTnLst>
                        <p:par>
                          <p:cTn id="404" fill="hold">
                            <p:stCondLst>
                              <p:cond delay="0"/>
                            </p:stCondLst>
                            <p:childTnLst>
                              <p:par>
                                <p:cTn id="40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7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9" fill="hold">
                      <p:stCondLst>
                        <p:cond delay="indefinite"/>
                      </p:stCondLst>
                      <p:childTnLst>
                        <p:par>
                          <p:cTn id="410" fill="hold">
                            <p:stCondLst>
                              <p:cond delay="0"/>
                            </p:stCondLst>
                            <p:childTnLst>
                              <p:par>
                                <p:cTn id="41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3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5" fill="hold">
                      <p:stCondLst>
                        <p:cond delay="indefinite"/>
                      </p:stCondLst>
                      <p:childTnLst>
                        <p:par>
                          <p:cTn id="416" fill="hold">
                            <p:stCondLst>
                              <p:cond delay="0"/>
                            </p:stCondLst>
                            <p:childTnLst>
                              <p:par>
                                <p:cTn id="41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9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122</TotalTime>
  <Application>LibreOffice/7.4.3.2$Windows_X86_64 LibreOffice_project/1048a8393ae2eeec98dff31b5c133c5f1d08b890</Application>
  <AppVersion>15.0000</AppVersion>
  <Words>312</Words>
  <Paragraphs>105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2023-02-07T14:55:57Z</dcterms:created>
  <dc:creator>MHM</dc:creator>
  <dc:description/>
  <dc:language>fr-FR</dc:language>
  <cp:lastModifiedBy/>
  <dcterms:modified xsi:type="dcterms:W3CDTF">2026-04-04T15:28:22Z</dcterms:modified>
  <cp:revision>97</cp:revision>
  <dc:subject/>
  <dc:title>Présentation PowerPoint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Affichage à l'écran (4:3)</vt:lpwstr>
  </property>
  <property fmtid="{D5CDD505-2E9C-101B-9397-08002B2CF9AE}" pid="3" name="Slides">
    <vt:i4>13</vt:i4>
  </property>
</Properties>
</file>